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816" r:id="rId1"/>
  </p:sldMasterIdLst>
  <p:notesMasterIdLst>
    <p:notesMasterId r:id="rId47"/>
  </p:notesMasterIdLst>
  <p:sldIdLst>
    <p:sldId id="256" r:id="rId2"/>
    <p:sldId id="290" r:id="rId3"/>
    <p:sldId id="297" r:id="rId4"/>
    <p:sldId id="301" r:id="rId5"/>
    <p:sldId id="293" r:id="rId6"/>
    <p:sldId id="361" r:id="rId7"/>
    <p:sldId id="298" r:id="rId8"/>
    <p:sldId id="378" r:id="rId9"/>
    <p:sldId id="351" r:id="rId10"/>
    <p:sldId id="352" r:id="rId11"/>
    <p:sldId id="342" r:id="rId12"/>
    <p:sldId id="344" r:id="rId13"/>
    <p:sldId id="295" r:id="rId14"/>
    <p:sldId id="299" r:id="rId15"/>
    <p:sldId id="311" r:id="rId16"/>
    <p:sldId id="266" r:id="rId17"/>
    <p:sldId id="271" r:id="rId18"/>
    <p:sldId id="274" r:id="rId19"/>
    <p:sldId id="282" r:id="rId20"/>
    <p:sldId id="283" r:id="rId21"/>
    <p:sldId id="284" r:id="rId22"/>
    <p:sldId id="382" r:id="rId23"/>
    <p:sldId id="275" r:id="rId24"/>
    <p:sldId id="370" r:id="rId25"/>
    <p:sldId id="279" r:id="rId26"/>
    <p:sldId id="281" r:id="rId27"/>
    <p:sldId id="286" r:id="rId28"/>
    <p:sldId id="288" r:id="rId29"/>
    <p:sldId id="277" r:id="rId30"/>
    <p:sldId id="363" r:id="rId31"/>
    <p:sldId id="366" r:id="rId32"/>
    <p:sldId id="367" r:id="rId33"/>
    <p:sldId id="323" r:id="rId34"/>
    <p:sldId id="324" r:id="rId35"/>
    <p:sldId id="325" r:id="rId36"/>
    <p:sldId id="332" r:id="rId37"/>
    <p:sldId id="372" r:id="rId38"/>
    <p:sldId id="373" r:id="rId39"/>
    <p:sldId id="374" r:id="rId40"/>
    <p:sldId id="375" r:id="rId41"/>
    <p:sldId id="380" r:id="rId42"/>
    <p:sldId id="340" r:id="rId43"/>
    <p:sldId id="383" r:id="rId44"/>
    <p:sldId id="339" r:id="rId45"/>
    <p:sldId id="376" r:id="rId4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68" d="100"/>
          <a:sy n="68" d="100"/>
        </p:scale>
        <p:origin x="1446" y="60"/>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FE460B7-E29B-41A3-BCA9-FE0F1B940752}" type="datetimeFigureOut">
              <a:rPr lang="en-GB" smtClean="0"/>
              <a:t>04/02/2020</a:t>
            </a:fld>
            <a:endParaRPr lang="en-GB"/>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8DC4421-84B4-4817-A975-4462BA4848E1}" type="slidenum">
              <a:rPr lang="en-GB" smtClean="0"/>
              <a:t>‹#›</a:t>
            </a:fld>
            <a:endParaRPr lang="en-GB"/>
          </a:p>
        </p:txBody>
      </p:sp>
    </p:spTree>
    <p:extLst>
      <p:ext uri="{BB962C8B-B14F-4D97-AF65-F5344CB8AC3E}">
        <p14:creationId xmlns:p14="http://schemas.microsoft.com/office/powerpoint/2010/main" val="32394564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3" name="Rectangle 22"/>
          <p:cNvSpPr/>
          <p:nvPr/>
        </p:nvSpPr>
        <p:spPr>
          <a:xfrm flipV="1">
            <a:off x="5410182" y="3810000"/>
            <a:ext cx="3733819" cy="91087"/>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4" name="Rectangle 23"/>
          <p:cNvSpPr/>
          <p:nvPr/>
        </p:nvSpPr>
        <p:spPr>
          <a:xfrm flipV="1">
            <a:off x="5410200" y="3897010"/>
            <a:ext cx="3733801" cy="192024"/>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5" name="Rectangle 24"/>
          <p:cNvSpPr/>
          <p:nvPr/>
        </p:nvSpPr>
        <p:spPr>
          <a:xfrm flipV="1">
            <a:off x="5410200" y="4115167"/>
            <a:ext cx="3733801" cy="9144"/>
          </a:xfrm>
          <a:prstGeom prst="rect">
            <a:avLst/>
          </a:prstGeom>
          <a:solidFill>
            <a:schemeClr val="accent2">
              <a:alpha val="65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6" name="Rectangle 25"/>
          <p:cNvSpPr/>
          <p:nvPr/>
        </p:nvSpPr>
        <p:spPr>
          <a:xfrm flipV="1">
            <a:off x="5410200" y="4164403"/>
            <a:ext cx="1965960" cy="18288"/>
          </a:xfrm>
          <a:prstGeom prst="rect">
            <a:avLst/>
          </a:prstGeom>
          <a:solidFill>
            <a:schemeClr val="accent2">
              <a:alpha val="6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7" name="Rectangle 26"/>
          <p:cNvSpPr/>
          <p:nvPr/>
        </p:nvSpPr>
        <p:spPr>
          <a:xfrm flipV="1">
            <a:off x="5410200" y="4199572"/>
            <a:ext cx="1965960" cy="9144"/>
          </a:xfrm>
          <a:prstGeom prst="rect">
            <a:avLst/>
          </a:prstGeom>
          <a:solidFill>
            <a:schemeClr val="accent2">
              <a:alpha val="65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useBgFill="1">
        <p:nvSpPr>
          <p:cNvPr id="30" name="Rounded Rectangle 29"/>
          <p:cNvSpPr/>
          <p:nvPr/>
        </p:nvSpPr>
        <p:spPr bwMode="white">
          <a:xfrm>
            <a:off x="5410200" y="3962400"/>
            <a:ext cx="3063240" cy="27432"/>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useBgFill="1">
        <p:nvSpPr>
          <p:cNvPr id="31" name="Rounded Rectangle 30"/>
          <p:cNvSpPr/>
          <p:nvPr/>
        </p:nvSpPr>
        <p:spPr bwMode="white">
          <a:xfrm>
            <a:off x="7376507" y="4060983"/>
            <a:ext cx="1600200" cy="36576"/>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7" name="Rectangle 6"/>
          <p:cNvSpPr/>
          <p:nvPr/>
        </p:nvSpPr>
        <p:spPr>
          <a:xfrm>
            <a:off x="1" y="3649662"/>
            <a:ext cx="9144000" cy="244170"/>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0" y="3675527"/>
            <a:ext cx="9144001" cy="140677"/>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tangle 10"/>
          <p:cNvSpPr/>
          <p:nvPr/>
        </p:nvSpPr>
        <p:spPr>
          <a:xfrm flipV="1">
            <a:off x="6414051" y="3643090"/>
            <a:ext cx="2729950" cy="248432"/>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9" name="Rectangle 18"/>
          <p:cNvSpPr/>
          <p:nvPr/>
        </p:nvSpPr>
        <p:spPr>
          <a:xfrm>
            <a:off x="0" y="0"/>
            <a:ext cx="9144000" cy="3701700"/>
          </a:xfrm>
          <a:prstGeom prst="rect">
            <a:avLst/>
          </a:prstGeom>
          <a:solidFill>
            <a:schemeClr val="tx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Title 7"/>
          <p:cNvSpPr>
            <a:spLocks noGrp="1"/>
          </p:cNvSpPr>
          <p:nvPr>
            <p:ph type="ctrTitle"/>
          </p:nvPr>
        </p:nvSpPr>
        <p:spPr>
          <a:xfrm>
            <a:off x="457200" y="2401887"/>
            <a:ext cx="8458200" cy="1470025"/>
          </a:xfrm>
        </p:spPr>
        <p:txBody>
          <a:bodyPr anchor="b"/>
          <a:lstStyle>
            <a:lvl1pPr>
              <a:defRPr sz="4400">
                <a:solidFill>
                  <a:schemeClr val="bg1"/>
                </a:solidFill>
              </a:defRPr>
            </a:lvl1pPr>
          </a:lstStyle>
          <a:p>
            <a:r>
              <a:rPr kumimoji="0" lang="en-US"/>
              <a:t>Click to edit Master title style</a:t>
            </a:r>
          </a:p>
        </p:txBody>
      </p:sp>
      <p:sp>
        <p:nvSpPr>
          <p:cNvPr id="9" name="Subtitle 8"/>
          <p:cNvSpPr>
            <a:spLocks noGrp="1"/>
          </p:cNvSpPr>
          <p:nvPr>
            <p:ph type="subTitle" idx="1"/>
          </p:nvPr>
        </p:nvSpPr>
        <p:spPr>
          <a:xfrm>
            <a:off x="457200" y="3899938"/>
            <a:ext cx="4953000" cy="1752600"/>
          </a:xfrm>
        </p:spPr>
        <p:txBody>
          <a:bodyPr/>
          <a:lstStyle>
            <a:lvl1pPr marL="64008" indent="0" algn="l">
              <a:buNone/>
              <a:defRPr sz="24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8" name="Date Placeholder 27"/>
          <p:cNvSpPr>
            <a:spLocks noGrp="1"/>
          </p:cNvSpPr>
          <p:nvPr>
            <p:ph type="dt" sz="half" idx="10"/>
          </p:nvPr>
        </p:nvSpPr>
        <p:spPr>
          <a:xfrm>
            <a:off x="6705600" y="4206240"/>
            <a:ext cx="960120" cy="457200"/>
          </a:xfrm>
        </p:spPr>
        <p:txBody>
          <a:bodyPr/>
          <a:lstStyle/>
          <a:p>
            <a:fld id="{23D2A78D-5296-44BD-8E40-FAD79212F4D3}" type="datetime1">
              <a:rPr lang="en-GB" smtClean="0"/>
              <a:t>04/02/2020</a:t>
            </a:fld>
            <a:endParaRPr lang="en-GB"/>
          </a:p>
        </p:txBody>
      </p:sp>
      <p:sp>
        <p:nvSpPr>
          <p:cNvPr id="17" name="Footer Placeholder 16"/>
          <p:cNvSpPr>
            <a:spLocks noGrp="1"/>
          </p:cNvSpPr>
          <p:nvPr>
            <p:ph type="ftr" sz="quarter" idx="11"/>
          </p:nvPr>
        </p:nvSpPr>
        <p:spPr>
          <a:xfrm>
            <a:off x="5410200" y="4205288"/>
            <a:ext cx="1295400" cy="457200"/>
          </a:xfrm>
        </p:spPr>
        <p:txBody>
          <a:bodyPr/>
          <a:lstStyle/>
          <a:p>
            <a:endParaRPr lang="en-GB"/>
          </a:p>
        </p:txBody>
      </p:sp>
      <p:sp>
        <p:nvSpPr>
          <p:cNvPr id="29" name="Slide Number Placeholder 28"/>
          <p:cNvSpPr>
            <a:spLocks noGrp="1"/>
          </p:cNvSpPr>
          <p:nvPr>
            <p:ph type="sldNum" sz="quarter" idx="12"/>
          </p:nvPr>
        </p:nvSpPr>
        <p:spPr>
          <a:xfrm>
            <a:off x="8320088" y="1136"/>
            <a:ext cx="747712" cy="365760"/>
          </a:xfrm>
        </p:spPr>
        <p:txBody>
          <a:bodyPr/>
          <a:lstStyle>
            <a:lvl1pPr algn="r">
              <a:defRPr sz="1800">
                <a:solidFill>
                  <a:schemeClr val="bg1"/>
                </a:solidFill>
              </a:defRPr>
            </a:lvl1pPr>
          </a:lstStyle>
          <a:p>
            <a:fld id="{8AEC5C4F-499E-411A-9708-CDB82511E420}" type="slidenum">
              <a:rPr lang="en-GB" smtClean="0"/>
              <a:t>‹#›</a:t>
            </a:fld>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FF648525-0967-4F89-8CD7-EE8425AF8015}" type="datetime1">
              <a:rPr lang="en-GB" smtClean="0"/>
              <a:t>04/02/2020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AEC5C4F-499E-411A-9708-CDB82511E420}" type="slidenum">
              <a:rPr lang="en-GB" smtClean="0"/>
              <a:t>‹#›</a:t>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81800" y="1143000"/>
            <a:ext cx="1905000" cy="5486400"/>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1143000"/>
            <a:ext cx="6248400" cy="5486400"/>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6BF76F68-6FD3-4B0F-8BCE-8878AB7FE2F1}" type="datetime1">
              <a:rPr lang="en-GB" smtClean="0"/>
              <a:t>04/02/2020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AEC5C4F-499E-411A-9708-CDB82511E420}" type="slidenum">
              <a:rPr lang="en-GB" smtClean="0"/>
              <a:t>‹#›</a:t>
            </a:fld>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idx="1"/>
          </p:nvPr>
        </p:nvSpPr>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3589025A-8D72-496D-9C89-A4048894F4BE}" type="datetime1">
              <a:rPr lang="en-GB" smtClean="0"/>
              <a:t>04/02/2020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AEC5C4F-499E-411A-9708-CDB82511E420}" type="slidenum">
              <a:rPr lang="en-GB" smtClean="0"/>
              <a:t>‹#›</a:t>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981200"/>
            <a:ext cx="7772400" cy="1362075"/>
          </a:xfrm>
        </p:spPr>
        <p:txBody>
          <a:bodyPr anchor="b">
            <a:noAutofit/>
          </a:bodyPr>
          <a:lstStyle>
            <a:lvl1pPr algn="l">
              <a:buNone/>
              <a:defRPr sz="4300" b="1" cap="none" baseline="0">
                <a:ln w="12700">
                  <a:solidFill>
                    <a:schemeClr val="accent2">
                      <a:shade val="90000"/>
                      <a:satMod val="150000"/>
                    </a:schemeClr>
                  </a:solidFill>
                </a:ln>
                <a:solidFill>
                  <a:srgbClr val="FFFFFF"/>
                </a:solidFill>
                <a:effectLst>
                  <a:outerShdw blurRad="38100" dist="38100" dir="5400000" algn="tl" rotWithShape="0">
                    <a:srgbClr val="000000">
                      <a:alpha val="25000"/>
                    </a:srgbClr>
                  </a:outerShdw>
                </a:effectLst>
              </a:defRPr>
            </a:lvl1pPr>
          </a:lstStyle>
          <a:p>
            <a:r>
              <a:rPr kumimoji="0" lang="en-US"/>
              <a:t>Click to edit Master title style</a:t>
            </a:r>
          </a:p>
        </p:txBody>
      </p:sp>
      <p:sp>
        <p:nvSpPr>
          <p:cNvPr id="3" name="Text Placeholder 2"/>
          <p:cNvSpPr>
            <a:spLocks noGrp="1"/>
          </p:cNvSpPr>
          <p:nvPr>
            <p:ph type="body" idx="1"/>
          </p:nvPr>
        </p:nvSpPr>
        <p:spPr>
          <a:xfrm>
            <a:off x="722313" y="3367088"/>
            <a:ext cx="7772400" cy="1509712"/>
          </a:xfrm>
        </p:spPr>
        <p:txBody>
          <a:bodyPr anchor="t"/>
          <a:lstStyle>
            <a:lvl1pPr marL="45720" indent="0">
              <a:buNone/>
              <a:defRPr sz="2100" b="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fld id="{25EE5A5D-F869-4C3B-9B2F-B4E8A8B1B304}" type="datetime1">
              <a:rPr lang="en-GB" smtClean="0"/>
              <a:t>04/02/2020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AEC5C4F-499E-411A-9708-CDB82511E420}" type="slidenum">
              <a:rPr lang="en-GB" smtClean="0"/>
              <a:t>‹#›</a:t>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sz="half" idx="1"/>
          </p:nvPr>
        </p:nvSpPr>
        <p:spPr>
          <a:xfrm>
            <a:off x="457200" y="2249424"/>
            <a:ext cx="4038600" cy="4525963"/>
          </a:xfrm>
        </p:spPr>
        <p:txBody>
          <a:bodyPr/>
          <a:lstStyle>
            <a:lvl1pPr>
              <a:defRPr sz="2000"/>
            </a:lvl1pPr>
            <a:lvl2pPr>
              <a:defRPr sz="1900"/>
            </a:lvl2pPr>
            <a:lvl3pPr>
              <a:defRPr sz="18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4648200" y="2249424"/>
            <a:ext cx="4038600" cy="4525963"/>
          </a:xfrm>
        </p:spPr>
        <p:txBody>
          <a:bodyPr/>
          <a:lstStyle>
            <a:lvl1pPr>
              <a:defRPr sz="2000"/>
            </a:lvl1pPr>
            <a:lvl2pPr>
              <a:defRPr sz="1900"/>
            </a:lvl2pPr>
            <a:lvl3pPr>
              <a:defRPr sz="18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DA7B464D-5C54-49F0-A889-D9054976C0FD}" type="datetime1">
              <a:rPr lang="en-GB" smtClean="0"/>
              <a:t>04/02/2020</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8AEC5C4F-499E-411A-9708-CDB82511E420}" type="slidenum">
              <a:rPr lang="en-GB" smtClean="0"/>
              <a:t>‹#›</a:t>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81000" y="1143000"/>
            <a:ext cx="8382000" cy="1069848"/>
          </a:xfrm>
        </p:spPr>
        <p:txBody>
          <a:bodyPr anchor="ctr"/>
          <a:lstStyle>
            <a:lvl1pPr>
              <a:defRPr sz="4000" b="0" i="0" cap="none" baseline="0"/>
            </a:lvl1pPr>
          </a:lstStyle>
          <a:p>
            <a:r>
              <a:rPr kumimoji="0" lang="en-US"/>
              <a:t>Click to edit Master title style</a:t>
            </a:r>
          </a:p>
        </p:txBody>
      </p:sp>
      <p:sp>
        <p:nvSpPr>
          <p:cNvPr id="3" name="Text Placeholder 2"/>
          <p:cNvSpPr>
            <a:spLocks noGrp="1"/>
          </p:cNvSpPr>
          <p:nvPr>
            <p:ph type="body" idx="1"/>
          </p:nvPr>
        </p:nvSpPr>
        <p:spPr>
          <a:xfrm>
            <a:off x="381000" y="2244970"/>
            <a:ext cx="4041648" cy="457200"/>
          </a:xfrm>
          <a:solidFill>
            <a:schemeClr val="accent2">
              <a:satMod val="150000"/>
              <a:alpha val="25000"/>
            </a:schemeClr>
          </a:solidFill>
          <a:ln w="12700">
            <a:solidFill>
              <a:schemeClr val="accent2"/>
            </a:solidFill>
          </a:ln>
        </p:spPr>
        <p:txBody>
          <a:bodyPr anchor="ctr">
            <a:noAutofit/>
          </a:bodyPr>
          <a:lstStyle>
            <a:lvl1pPr marL="45720" indent="0">
              <a:buNone/>
              <a:defRPr sz="1900" b="1">
                <a:solidFill>
                  <a:schemeClr val="tx1">
                    <a:tint val="95000"/>
                  </a:schemeClr>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721225" y="2244970"/>
            <a:ext cx="4041775" cy="457200"/>
          </a:xfrm>
          <a:solidFill>
            <a:schemeClr val="accent2">
              <a:satMod val="150000"/>
              <a:alpha val="25000"/>
            </a:schemeClr>
          </a:solidFill>
          <a:ln w="12700">
            <a:solidFill>
              <a:schemeClr val="accent2"/>
            </a:solidFill>
          </a:ln>
        </p:spPr>
        <p:txBody>
          <a:bodyPr anchor="ctr">
            <a:noAutofit/>
          </a:bodyPr>
          <a:lstStyle>
            <a:lvl1pPr marL="45720" indent="0">
              <a:buNone/>
              <a:defRPr sz="1900" b="1">
                <a:solidFill>
                  <a:schemeClr val="tx1">
                    <a:tint val="95000"/>
                  </a:schemeClr>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5" name="Content Placeholder 4"/>
          <p:cNvSpPr>
            <a:spLocks noGrp="1"/>
          </p:cNvSpPr>
          <p:nvPr>
            <p:ph sz="quarter" idx="2"/>
          </p:nvPr>
        </p:nvSpPr>
        <p:spPr>
          <a:xfrm>
            <a:off x="381000" y="2708519"/>
            <a:ext cx="4041648" cy="3886200"/>
          </a:xfrm>
        </p:spPr>
        <p:txBody>
          <a:bodyPr/>
          <a:lstStyle>
            <a:lvl1pPr>
              <a:defRPr sz="20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Content Placeholder 5"/>
          <p:cNvSpPr>
            <a:spLocks noGrp="1"/>
          </p:cNvSpPr>
          <p:nvPr>
            <p:ph sz="quarter" idx="4"/>
          </p:nvPr>
        </p:nvSpPr>
        <p:spPr>
          <a:xfrm>
            <a:off x="4718304" y="2708519"/>
            <a:ext cx="4041775" cy="3886200"/>
          </a:xfrm>
        </p:spPr>
        <p:txBody>
          <a:bodyPr/>
          <a:lstStyle>
            <a:lvl1pPr>
              <a:defRPr sz="20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26" name="Date Placeholder 25"/>
          <p:cNvSpPr>
            <a:spLocks noGrp="1"/>
          </p:cNvSpPr>
          <p:nvPr>
            <p:ph type="dt" sz="half" idx="10"/>
          </p:nvPr>
        </p:nvSpPr>
        <p:spPr/>
        <p:txBody>
          <a:bodyPr rtlCol="0"/>
          <a:lstStyle/>
          <a:p>
            <a:fld id="{DAB98096-1F18-4578-9B73-AA08F1CA4F87}" type="datetime1">
              <a:rPr lang="en-GB" smtClean="0"/>
              <a:t>04/02/2020</a:t>
            </a:fld>
            <a:endParaRPr lang="en-GB"/>
          </a:p>
        </p:txBody>
      </p:sp>
      <p:sp>
        <p:nvSpPr>
          <p:cNvPr id="27" name="Slide Number Placeholder 26"/>
          <p:cNvSpPr>
            <a:spLocks noGrp="1"/>
          </p:cNvSpPr>
          <p:nvPr>
            <p:ph type="sldNum" sz="quarter" idx="11"/>
          </p:nvPr>
        </p:nvSpPr>
        <p:spPr/>
        <p:txBody>
          <a:bodyPr rtlCol="0"/>
          <a:lstStyle/>
          <a:p>
            <a:fld id="{8AEC5C4F-499E-411A-9708-CDB82511E420}" type="slidenum">
              <a:rPr lang="en-GB" smtClean="0"/>
              <a:t>‹#›</a:t>
            </a:fld>
            <a:endParaRPr lang="en-GB"/>
          </a:p>
        </p:txBody>
      </p:sp>
      <p:sp>
        <p:nvSpPr>
          <p:cNvPr id="28" name="Footer Placeholder 27"/>
          <p:cNvSpPr>
            <a:spLocks noGrp="1"/>
          </p:cNvSpPr>
          <p:nvPr>
            <p:ph type="ftr" sz="quarter" idx="12"/>
          </p:nvPr>
        </p:nvSpPr>
        <p:spPr/>
        <p:txBody>
          <a:bodyPr rtlCol="0"/>
          <a:lstStyle/>
          <a:p>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1143000"/>
            <a:ext cx="8229600" cy="1069848"/>
          </a:xfrm>
        </p:spPr>
        <p:txBody>
          <a:bodyPr anchor="ctr"/>
          <a:lstStyle>
            <a:lvl1pPr>
              <a:defRPr sz="4000">
                <a:solidFill>
                  <a:schemeClr val="tx2"/>
                </a:solidFill>
              </a:defRPr>
            </a:lvl1pPr>
          </a:lstStyle>
          <a:p>
            <a:r>
              <a:rPr kumimoji="0" lang="en-US"/>
              <a:t>Click to edit Master title style</a:t>
            </a:r>
          </a:p>
        </p:txBody>
      </p:sp>
      <p:sp>
        <p:nvSpPr>
          <p:cNvPr id="3" name="Date Placeholder 2"/>
          <p:cNvSpPr>
            <a:spLocks noGrp="1"/>
          </p:cNvSpPr>
          <p:nvPr>
            <p:ph type="dt" sz="half" idx="10"/>
          </p:nvPr>
        </p:nvSpPr>
        <p:spPr>
          <a:xfrm>
            <a:off x="6583680" y="612648"/>
            <a:ext cx="957264" cy="457200"/>
          </a:xfrm>
        </p:spPr>
        <p:txBody>
          <a:bodyPr/>
          <a:lstStyle/>
          <a:p>
            <a:fld id="{592F6A53-0C0C-4A86-AF26-2A92E1CC21B4}" type="datetime1">
              <a:rPr lang="en-GB" smtClean="0"/>
              <a:t>04/02/2020</a:t>
            </a:fld>
            <a:endParaRPr lang="en-GB"/>
          </a:p>
        </p:txBody>
      </p:sp>
      <p:sp>
        <p:nvSpPr>
          <p:cNvPr id="4" name="Footer Placeholder 3"/>
          <p:cNvSpPr>
            <a:spLocks noGrp="1"/>
          </p:cNvSpPr>
          <p:nvPr>
            <p:ph type="ftr" sz="quarter" idx="11"/>
          </p:nvPr>
        </p:nvSpPr>
        <p:spPr>
          <a:xfrm>
            <a:off x="5257800" y="612648"/>
            <a:ext cx="1325880" cy="457200"/>
          </a:xfrm>
        </p:spPr>
        <p:txBody>
          <a:bodyPr/>
          <a:lstStyle/>
          <a:p>
            <a:endParaRPr lang="en-GB"/>
          </a:p>
        </p:txBody>
      </p:sp>
      <p:sp>
        <p:nvSpPr>
          <p:cNvPr id="5" name="Slide Number Placeholder 4"/>
          <p:cNvSpPr>
            <a:spLocks noGrp="1"/>
          </p:cNvSpPr>
          <p:nvPr>
            <p:ph type="sldNum" sz="quarter" idx="12"/>
          </p:nvPr>
        </p:nvSpPr>
        <p:spPr>
          <a:xfrm>
            <a:off x="8174736" y="2272"/>
            <a:ext cx="762000" cy="365760"/>
          </a:xfrm>
        </p:spPr>
        <p:txBody>
          <a:bodyPr/>
          <a:lstStyle/>
          <a:p>
            <a:fld id="{8AEC5C4F-499E-411A-9708-CDB82511E420}" type="slidenum">
              <a:rPr lang="en-GB" smtClean="0"/>
              <a:t>‹#›</a:t>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4CC388E-3993-4B25-B23A-6A46B6C73141}" type="datetime1">
              <a:rPr lang="en-GB" smtClean="0"/>
              <a:t>04/02/2020</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8AEC5C4F-499E-411A-9708-CDB82511E420}" type="slidenum">
              <a:rPr lang="en-GB" smtClean="0"/>
              <a:t>‹#›</a:t>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353496" y="1101970"/>
            <a:ext cx="3383280" cy="877824"/>
          </a:xfrm>
        </p:spPr>
        <p:txBody>
          <a:bodyPr anchor="b"/>
          <a:lstStyle>
            <a:lvl1pPr algn="l">
              <a:buNone/>
              <a:defRPr sz="1800" b="1"/>
            </a:lvl1pPr>
          </a:lstStyle>
          <a:p>
            <a:r>
              <a:rPr kumimoji="0" lang="en-US"/>
              <a:t>Click to edit Master title style</a:t>
            </a:r>
          </a:p>
        </p:txBody>
      </p:sp>
      <p:sp>
        <p:nvSpPr>
          <p:cNvPr id="3" name="Text Placeholder 2"/>
          <p:cNvSpPr>
            <a:spLocks noGrp="1"/>
          </p:cNvSpPr>
          <p:nvPr>
            <p:ph type="body" idx="2"/>
          </p:nvPr>
        </p:nvSpPr>
        <p:spPr>
          <a:xfrm>
            <a:off x="5353496" y="2010727"/>
            <a:ext cx="3383280" cy="4617720"/>
          </a:xfrm>
        </p:spPr>
        <p:txBody>
          <a:bodyPr/>
          <a:lstStyle>
            <a:lvl1pPr marL="9144" indent="0">
              <a:buNone/>
              <a:defRPr sz="1400"/>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4" name="Content Placeholder 3"/>
          <p:cNvSpPr>
            <a:spLocks noGrp="1"/>
          </p:cNvSpPr>
          <p:nvPr>
            <p:ph sz="half" idx="1"/>
          </p:nvPr>
        </p:nvSpPr>
        <p:spPr>
          <a:xfrm>
            <a:off x="152400" y="776287"/>
            <a:ext cx="5102352" cy="5852160"/>
          </a:xfrm>
        </p:spPr>
        <p:txBody>
          <a:bodyPr/>
          <a:lstStyle>
            <a:lvl1pPr>
              <a:defRPr sz="3200"/>
            </a:lvl1pPr>
            <a:lvl2pPr>
              <a:defRPr sz="2800"/>
            </a:lvl2pPr>
            <a:lvl3pPr>
              <a:defRPr sz="2400"/>
            </a:lvl3pPr>
            <a:lvl4pPr>
              <a:defRPr sz="2000"/>
            </a:lvl4pPr>
            <a:lvl5pPr>
              <a:defRPr sz="20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84E20C47-EF85-43E7-AE94-EACA841C2625}" type="datetime1">
              <a:rPr lang="en-GB" smtClean="0"/>
              <a:t>04/02/2020</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8AEC5C4F-499E-411A-9708-CDB82511E420}" type="slidenum">
              <a:rPr lang="en-GB" smtClean="0"/>
              <a:t>‹#›</a:t>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440434" y="1109160"/>
            <a:ext cx="586803" cy="4681637"/>
          </a:xfrm>
        </p:spPr>
        <p:txBody>
          <a:bodyPr vert="vert270" lIns="45720" tIns="0" rIns="45720" anchor="t"/>
          <a:lstStyle>
            <a:lvl1pPr algn="ctr">
              <a:buNone/>
              <a:defRPr sz="2000" b="1"/>
            </a:lvl1pPr>
          </a:lstStyle>
          <a:p>
            <a:r>
              <a:rPr kumimoji="0" lang="en-US"/>
              <a:t>Click to edit Master title style</a:t>
            </a:r>
          </a:p>
        </p:txBody>
      </p:sp>
      <p:sp>
        <p:nvSpPr>
          <p:cNvPr id="3" name="Picture Placeholder 2"/>
          <p:cNvSpPr>
            <a:spLocks noGrp="1"/>
          </p:cNvSpPr>
          <p:nvPr>
            <p:ph type="pic" idx="1"/>
          </p:nvPr>
        </p:nvSpPr>
        <p:spPr>
          <a:xfrm>
            <a:off x="403671" y="1143000"/>
            <a:ext cx="4572000" cy="4572000"/>
          </a:xfrm>
          <a:solidFill>
            <a:srgbClr val="EAEAEA"/>
          </a:solidFill>
          <a:ln w="50800">
            <a:solidFill>
              <a:srgbClr val="FFFFFF"/>
            </a:solidFill>
            <a:miter lim="800000"/>
          </a:ln>
          <a:effectLst>
            <a:outerShdw blurRad="57150" dist="31750" dir="4800000" algn="tl" rotWithShape="0">
              <a:srgbClr val="000000">
                <a:alpha val="25000"/>
              </a:srgbClr>
            </a:outerShdw>
          </a:effectLst>
          <a:scene3d>
            <a:camera prst="orthographicFront"/>
            <a:lightRig rig="twoPt" dir="t">
              <a:rot lat="0" lon="0" rev="7200000"/>
            </a:lightRig>
          </a:scene3d>
          <a:sp3d contourW="2540">
            <a:bevelT w="25400" h="19050"/>
            <a:contourClr>
              <a:srgbClr val="AEAEAE"/>
            </a:contourClr>
          </a:sp3d>
        </p:spPr>
        <p:txBody>
          <a:bodyPr/>
          <a:lstStyle>
            <a:lvl1pPr marL="0" indent="0">
              <a:buNone/>
              <a:defRPr sz="3200"/>
            </a:lvl1pPr>
          </a:lstStyle>
          <a:p>
            <a:r>
              <a:rPr kumimoji="0" lang="en-US"/>
              <a:t>Click icon to add picture</a:t>
            </a:r>
            <a:endParaRPr kumimoji="0" lang="en-US" dirty="0"/>
          </a:p>
        </p:txBody>
      </p:sp>
      <p:sp>
        <p:nvSpPr>
          <p:cNvPr id="4" name="Text Placeholder 3"/>
          <p:cNvSpPr>
            <a:spLocks noGrp="1"/>
          </p:cNvSpPr>
          <p:nvPr>
            <p:ph type="body" sz="half" idx="2"/>
          </p:nvPr>
        </p:nvSpPr>
        <p:spPr>
          <a:xfrm>
            <a:off x="6088443" y="3274308"/>
            <a:ext cx="2590800" cy="2516489"/>
          </a:xfrm>
        </p:spPr>
        <p:txBody>
          <a:bodyPr lIns="0" tIns="0" rIns="45720" anchor="t"/>
          <a:lstStyle>
            <a:lvl1pPr marL="0" indent="0">
              <a:lnSpc>
                <a:spcPct val="100000"/>
              </a:lnSpc>
              <a:spcBef>
                <a:spcPts val="0"/>
              </a:spcBef>
              <a:buFontTx/>
              <a:buNone/>
              <a:defRPr sz="1300"/>
            </a:lvl1pPr>
            <a:lvl2pPr>
              <a:buFontTx/>
              <a:buNone/>
              <a:defRPr sz="1200"/>
            </a:lvl2pPr>
            <a:lvl3pPr>
              <a:buFontTx/>
              <a:buNone/>
              <a:defRPr sz="1000"/>
            </a:lvl3pPr>
            <a:lvl4pPr>
              <a:buFontTx/>
              <a:buNone/>
              <a:defRPr sz="900"/>
            </a:lvl4pPr>
            <a:lvl5pPr>
              <a:buFontTx/>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fld id="{FE6A7257-F20E-409C-B571-90C68398CCE6}" type="datetime1">
              <a:rPr lang="en-GB" smtClean="0"/>
              <a:t>04/02/2020</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8AEC5C4F-499E-411A-9708-CDB82511E420}" type="slidenum">
              <a:rPr lang="en-GB" smtClean="0"/>
              <a:t>‹#›</a:t>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8" name="Rectangle 27"/>
          <p:cNvSpPr/>
          <p:nvPr/>
        </p:nvSpPr>
        <p:spPr>
          <a:xfrm>
            <a:off x="1" y="366818"/>
            <a:ext cx="9144000" cy="84407"/>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9" name="Rectangle 28"/>
          <p:cNvSpPr/>
          <p:nvPr/>
        </p:nvSpPr>
        <p:spPr>
          <a:xfrm>
            <a:off x="0" y="-1"/>
            <a:ext cx="9144000" cy="310663"/>
          </a:xfrm>
          <a:prstGeom prst="rect">
            <a:avLst/>
          </a:prstGeom>
          <a:solidFill>
            <a:schemeClr val="tx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0" name="Rectangle 29"/>
          <p:cNvSpPr/>
          <p:nvPr/>
        </p:nvSpPr>
        <p:spPr>
          <a:xfrm>
            <a:off x="0" y="308276"/>
            <a:ext cx="9144001" cy="91441"/>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1" name="Rectangle 30"/>
          <p:cNvSpPr/>
          <p:nvPr/>
        </p:nvSpPr>
        <p:spPr>
          <a:xfrm flipV="1">
            <a:off x="5410182" y="360246"/>
            <a:ext cx="3733819" cy="91087"/>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2" name="Rectangle 31"/>
          <p:cNvSpPr/>
          <p:nvPr/>
        </p:nvSpPr>
        <p:spPr>
          <a:xfrm flipV="1">
            <a:off x="5410200" y="440112"/>
            <a:ext cx="3733801" cy="180035"/>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useBgFill="1">
        <p:nvSpPr>
          <p:cNvPr id="33" name="Rounded Rectangle 32"/>
          <p:cNvSpPr/>
          <p:nvPr/>
        </p:nvSpPr>
        <p:spPr bwMode="white">
          <a:xfrm>
            <a:off x="5407339" y="497504"/>
            <a:ext cx="3063240" cy="27432"/>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useBgFill="1">
        <p:nvSpPr>
          <p:cNvPr id="34" name="Rounded Rectangle 33"/>
          <p:cNvSpPr/>
          <p:nvPr/>
        </p:nvSpPr>
        <p:spPr bwMode="white">
          <a:xfrm>
            <a:off x="7373646" y="588943"/>
            <a:ext cx="1600200" cy="36576"/>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5" name="Rectangle 34"/>
          <p:cNvSpPr/>
          <p:nvPr/>
        </p:nvSpPr>
        <p:spPr bwMode="invGray">
          <a:xfrm>
            <a:off x="9084966" y="-2001"/>
            <a:ext cx="57626" cy="621792"/>
          </a:xfrm>
          <a:prstGeom prst="rect">
            <a:avLst/>
          </a:prstGeom>
          <a:solidFill>
            <a:srgbClr val="FFFFFF">
              <a:alpha val="65098"/>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36" name="Rectangle 35"/>
          <p:cNvSpPr/>
          <p:nvPr/>
        </p:nvSpPr>
        <p:spPr bwMode="invGray">
          <a:xfrm>
            <a:off x="9044481" y="-2001"/>
            <a:ext cx="27432" cy="621792"/>
          </a:xfrm>
          <a:prstGeom prst="rect">
            <a:avLst/>
          </a:prstGeom>
          <a:solidFill>
            <a:srgbClr val="FFFFFF">
              <a:alpha val="65098"/>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37" name="Rectangle 36"/>
          <p:cNvSpPr/>
          <p:nvPr/>
        </p:nvSpPr>
        <p:spPr bwMode="invGray">
          <a:xfrm>
            <a:off x="9025428" y="-2001"/>
            <a:ext cx="9144" cy="621792"/>
          </a:xfrm>
          <a:prstGeom prst="rect">
            <a:avLst/>
          </a:prstGeom>
          <a:solidFill>
            <a:srgbClr val="FFFFFF">
              <a:alpha val="6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8" name="Rectangle 37"/>
          <p:cNvSpPr/>
          <p:nvPr/>
        </p:nvSpPr>
        <p:spPr bwMode="invGray">
          <a:xfrm>
            <a:off x="8975423" y="-2001"/>
            <a:ext cx="27432" cy="621792"/>
          </a:xfrm>
          <a:prstGeom prst="rect">
            <a:avLst/>
          </a:prstGeom>
          <a:solidFill>
            <a:srgbClr val="FFFFFF">
              <a:alpha val="4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9" name="Rectangle 38"/>
          <p:cNvSpPr/>
          <p:nvPr/>
        </p:nvSpPr>
        <p:spPr bwMode="invGray">
          <a:xfrm>
            <a:off x="8915677" y="380"/>
            <a:ext cx="54864" cy="585216"/>
          </a:xfrm>
          <a:prstGeom prst="rect">
            <a:avLst/>
          </a:prstGeom>
          <a:solidFill>
            <a:srgbClr val="FFFFFF">
              <a:alpha val="2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40" name="Rectangle 39"/>
          <p:cNvSpPr/>
          <p:nvPr/>
        </p:nvSpPr>
        <p:spPr bwMode="invGray">
          <a:xfrm>
            <a:off x="8873475" y="380"/>
            <a:ext cx="9144" cy="585216"/>
          </a:xfrm>
          <a:prstGeom prst="rect">
            <a:avLst/>
          </a:prstGeom>
          <a:solidFill>
            <a:srgbClr val="FFFFFF">
              <a:alpha val="30196"/>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2" name="Title Placeholder 21"/>
          <p:cNvSpPr>
            <a:spLocks noGrp="1"/>
          </p:cNvSpPr>
          <p:nvPr>
            <p:ph type="title"/>
          </p:nvPr>
        </p:nvSpPr>
        <p:spPr>
          <a:xfrm>
            <a:off x="457200" y="1143000"/>
            <a:ext cx="8229600" cy="1066800"/>
          </a:xfrm>
          <a:prstGeom prst="rect">
            <a:avLst/>
          </a:prstGeom>
        </p:spPr>
        <p:txBody>
          <a:bodyPr vert="horz" anchor="ctr">
            <a:normAutofit/>
          </a:bodyPr>
          <a:lstStyle/>
          <a:p>
            <a:r>
              <a:rPr kumimoji="0" lang="en-US"/>
              <a:t>Click to edit Master title style</a:t>
            </a:r>
          </a:p>
        </p:txBody>
      </p:sp>
      <p:sp>
        <p:nvSpPr>
          <p:cNvPr id="13" name="Text Placeholder 12"/>
          <p:cNvSpPr>
            <a:spLocks noGrp="1"/>
          </p:cNvSpPr>
          <p:nvPr>
            <p:ph type="body" idx="1"/>
          </p:nvPr>
        </p:nvSpPr>
        <p:spPr>
          <a:xfrm>
            <a:off x="457200" y="2249424"/>
            <a:ext cx="8229600" cy="4325112"/>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4" name="Date Placeholder 13"/>
          <p:cNvSpPr>
            <a:spLocks noGrp="1"/>
          </p:cNvSpPr>
          <p:nvPr>
            <p:ph type="dt" sz="half" idx="2"/>
          </p:nvPr>
        </p:nvSpPr>
        <p:spPr>
          <a:xfrm>
            <a:off x="6586536" y="612648"/>
            <a:ext cx="957264" cy="457200"/>
          </a:xfrm>
          <a:prstGeom prst="rect">
            <a:avLst/>
          </a:prstGeom>
        </p:spPr>
        <p:txBody>
          <a:bodyPr vert="horz"/>
          <a:lstStyle>
            <a:lvl1pPr algn="l" eaLnBrk="1" latinLnBrk="0" hangingPunct="1">
              <a:defRPr kumimoji="0" sz="800">
                <a:solidFill>
                  <a:schemeClr val="accent2"/>
                </a:solidFill>
              </a:defRPr>
            </a:lvl1pPr>
          </a:lstStyle>
          <a:p>
            <a:fld id="{5EB74CEF-30D8-4D0C-AEF6-5E3454184D8B}" type="datetime1">
              <a:rPr lang="en-GB" smtClean="0"/>
              <a:t>04/02/2020</a:t>
            </a:fld>
            <a:endParaRPr lang="en-GB"/>
          </a:p>
        </p:txBody>
      </p:sp>
      <p:sp>
        <p:nvSpPr>
          <p:cNvPr id="3" name="Footer Placeholder 2"/>
          <p:cNvSpPr>
            <a:spLocks noGrp="1"/>
          </p:cNvSpPr>
          <p:nvPr>
            <p:ph type="ftr" sz="quarter" idx="3"/>
          </p:nvPr>
        </p:nvSpPr>
        <p:spPr>
          <a:xfrm>
            <a:off x="5257800" y="612648"/>
            <a:ext cx="1325880" cy="457200"/>
          </a:xfrm>
          <a:prstGeom prst="rect">
            <a:avLst/>
          </a:prstGeom>
        </p:spPr>
        <p:txBody>
          <a:bodyPr vert="horz"/>
          <a:lstStyle>
            <a:lvl1pPr algn="r" eaLnBrk="1" latinLnBrk="0" hangingPunct="1">
              <a:defRPr kumimoji="0" sz="800">
                <a:solidFill>
                  <a:schemeClr val="accent2"/>
                </a:solidFill>
              </a:defRPr>
            </a:lvl1pPr>
          </a:lstStyle>
          <a:p>
            <a:endParaRPr lang="en-GB"/>
          </a:p>
        </p:txBody>
      </p:sp>
      <p:sp>
        <p:nvSpPr>
          <p:cNvPr id="23" name="Slide Number Placeholder 22"/>
          <p:cNvSpPr>
            <a:spLocks noGrp="1"/>
          </p:cNvSpPr>
          <p:nvPr>
            <p:ph type="sldNum" sz="quarter" idx="4"/>
          </p:nvPr>
        </p:nvSpPr>
        <p:spPr>
          <a:xfrm>
            <a:off x="8174736" y="2272"/>
            <a:ext cx="762000" cy="365760"/>
          </a:xfrm>
          <a:prstGeom prst="rect">
            <a:avLst/>
          </a:prstGeom>
        </p:spPr>
        <p:txBody>
          <a:bodyPr vert="horz" anchor="b"/>
          <a:lstStyle>
            <a:lvl1pPr algn="r" eaLnBrk="1" latinLnBrk="0" hangingPunct="1">
              <a:defRPr kumimoji="0" sz="1800">
                <a:solidFill>
                  <a:srgbClr val="FFFFFF"/>
                </a:solidFill>
              </a:defRPr>
            </a:lvl1pPr>
          </a:lstStyle>
          <a:p>
            <a:fld id="{8AEC5C4F-499E-411A-9708-CDB82511E420}" type="slidenum">
              <a:rPr lang="en-GB" smtClean="0"/>
              <a:t>‹#›</a:t>
            </a:fld>
            <a:endParaRPr lang="en-GB"/>
          </a:p>
        </p:txBody>
      </p:sp>
    </p:spTree>
  </p:cSld>
  <p:clrMap bg1="lt1" tx1="dk1" bg2="lt2" tx2="dk2" accent1="accent1" accent2="accent2" accent3="accent3" accent4="accent4" accent5="accent5" accent6="accent6" hlink="hlink" folHlink="folHlink"/>
  <p:sldLayoutIdLst>
    <p:sldLayoutId id="2147483817" r:id="rId1"/>
    <p:sldLayoutId id="2147483818" r:id="rId2"/>
    <p:sldLayoutId id="2147483819" r:id="rId3"/>
    <p:sldLayoutId id="2147483820" r:id="rId4"/>
    <p:sldLayoutId id="2147483821" r:id="rId5"/>
    <p:sldLayoutId id="2147483822" r:id="rId6"/>
    <p:sldLayoutId id="2147483823" r:id="rId7"/>
    <p:sldLayoutId id="2147483824" r:id="rId8"/>
    <p:sldLayoutId id="2147483825" r:id="rId9"/>
    <p:sldLayoutId id="2147483826" r:id="rId10"/>
    <p:sldLayoutId id="2147483827" r:id="rId11"/>
  </p:sldLayoutIdLst>
  <p:hf hdr="0" ftr="0"/>
  <p:txStyles>
    <p:titleStyle>
      <a:lvl1pPr algn="l" rtl="0" eaLnBrk="1" latinLnBrk="0" hangingPunct="1">
        <a:spcBef>
          <a:spcPct val="0"/>
        </a:spcBef>
        <a:buNone/>
        <a:defRPr kumimoji="0" sz="4000" kern="1200">
          <a:solidFill>
            <a:schemeClr val="tx2"/>
          </a:solidFill>
          <a:latin typeface="+mj-lt"/>
          <a:ea typeface="+mj-ea"/>
          <a:cs typeface="+mj-cs"/>
        </a:defRPr>
      </a:lvl1pPr>
    </p:titleStyle>
    <p:body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12" Type="http://schemas.openxmlformats.org/officeDocument/2006/relationships/image" Target="../media/image19.png"/><Relationship Id="rId2" Type="http://schemas.openxmlformats.org/officeDocument/2006/relationships/image" Target="../media/image9.jpeg"/><Relationship Id="rId1" Type="http://schemas.openxmlformats.org/officeDocument/2006/relationships/slideLayout" Target="../slideLayouts/slideLayout2.xml"/><Relationship Id="rId6" Type="http://schemas.openxmlformats.org/officeDocument/2006/relationships/image" Target="../media/image13.png"/><Relationship Id="rId11" Type="http://schemas.openxmlformats.org/officeDocument/2006/relationships/image" Target="../media/image18.pn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42.xml.rels><?xml version="1.0" encoding="UTF-8" standalone="yes"?>
<Relationships xmlns="http://schemas.openxmlformats.org/package/2006/relationships"><Relationship Id="rId3" Type="http://schemas.openxmlformats.org/officeDocument/2006/relationships/hyperlink" Target="mailto:info@lagosappeal.ng" TargetMode="External"/><Relationship Id="rId2" Type="http://schemas.openxmlformats.org/officeDocument/2006/relationships/hyperlink" Target="mailto:lagosagric01@yahoo.com" TargetMode="Externa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27584" y="1412776"/>
            <a:ext cx="7772400" cy="2160240"/>
          </a:xfrm>
        </p:spPr>
        <p:txBody>
          <a:bodyPr>
            <a:normAutofit/>
          </a:bodyPr>
          <a:lstStyle/>
          <a:p>
            <a:pPr algn="ctr"/>
            <a:r>
              <a:rPr lang="en-GB" dirty="0"/>
              <a:t>Generating Employment Opportunities Through Agriculture</a:t>
            </a:r>
          </a:p>
        </p:txBody>
      </p:sp>
      <p:sp>
        <p:nvSpPr>
          <p:cNvPr id="3" name="Subtitle 2"/>
          <p:cNvSpPr>
            <a:spLocks noGrp="1"/>
          </p:cNvSpPr>
          <p:nvPr>
            <p:ph type="subTitle" idx="1"/>
          </p:nvPr>
        </p:nvSpPr>
        <p:spPr/>
        <p:txBody>
          <a:bodyPr/>
          <a:lstStyle/>
          <a:p>
            <a:pPr algn="r"/>
            <a:r>
              <a:rPr lang="en-GB" dirty="0"/>
              <a:t>Prince Gbolahan Lawal</a:t>
            </a:r>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584" y="4753450"/>
            <a:ext cx="2762250" cy="18013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89834" y="4825458"/>
            <a:ext cx="2762250" cy="1657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88224" y="4825458"/>
            <a:ext cx="1729358" cy="17293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82028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53" presetClass="entr" presetSubtype="16" fill="hold" grpId="0" nodeType="click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anim calcmode="lin" valueType="num">
                                      <p:cBhvr>
                                        <p:cTn id="15"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16"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1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1560" y="692696"/>
            <a:ext cx="8229600" cy="1066800"/>
          </a:xfrm>
        </p:spPr>
        <p:txBody>
          <a:bodyPr>
            <a:normAutofit fontScale="90000"/>
          </a:bodyPr>
          <a:lstStyle/>
          <a:p>
            <a:pPr algn="ctr"/>
            <a:r>
              <a:rPr lang="en-GB" dirty="0"/>
              <a:t>COMPOSITION OF MAJOR FARMING</a:t>
            </a:r>
            <a:br>
              <a:rPr lang="en-GB" dirty="0"/>
            </a:br>
            <a:r>
              <a:rPr lang="en-GB" dirty="0"/>
              <a:t>ACTIVITIES IN LAGOS STATE</a:t>
            </a:r>
          </a:p>
        </p:txBody>
      </p:sp>
      <p:sp>
        <p:nvSpPr>
          <p:cNvPr id="3" name="Content Placeholder 2"/>
          <p:cNvSpPr>
            <a:spLocks noGrp="1"/>
          </p:cNvSpPr>
          <p:nvPr>
            <p:ph idx="1"/>
          </p:nvPr>
        </p:nvSpPr>
        <p:spPr/>
        <p:txBody>
          <a:bodyPr>
            <a:normAutofit fontScale="92500" lnSpcReduction="20000"/>
          </a:bodyPr>
          <a:lstStyle/>
          <a:p>
            <a:pPr marL="109728" indent="0">
              <a:buNone/>
            </a:pPr>
            <a:r>
              <a:rPr lang="en-GB" dirty="0"/>
              <a:t>Agro – Processing/ Value Addition: </a:t>
            </a:r>
          </a:p>
          <a:p>
            <a:r>
              <a:rPr lang="en-GB" dirty="0"/>
              <a:t>11%</a:t>
            </a:r>
          </a:p>
          <a:p>
            <a:pPr marL="109728" indent="0">
              <a:buNone/>
            </a:pPr>
            <a:endParaRPr lang="en-GB" dirty="0"/>
          </a:p>
          <a:p>
            <a:r>
              <a:rPr lang="en-GB" dirty="0"/>
              <a:t>Fish Farming:</a:t>
            </a:r>
          </a:p>
          <a:p>
            <a:r>
              <a:rPr lang="en-GB" dirty="0"/>
              <a:t>31%</a:t>
            </a:r>
          </a:p>
          <a:p>
            <a:endParaRPr lang="en-GB" dirty="0"/>
          </a:p>
          <a:p>
            <a:r>
              <a:rPr lang="en-GB" dirty="0"/>
              <a:t>Livestock Farming:</a:t>
            </a:r>
          </a:p>
          <a:p>
            <a:r>
              <a:rPr lang="en-GB" dirty="0"/>
              <a:t>24%</a:t>
            </a:r>
          </a:p>
          <a:p>
            <a:endParaRPr lang="en-GB" dirty="0"/>
          </a:p>
          <a:p>
            <a:r>
              <a:rPr lang="en-GB" dirty="0"/>
              <a:t>Crop Farming</a:t>
            </a:r>
          </a:p>
          <a:p>
            <a:r>
              <a:rPr lang="en-GB" dirty="0"/>
              <a:t>34%</a:t>
            </a:r>
          </a:p>
        </p:txBody>
      </p:sp>
      <p:sp>
        <p:nvSpPr>
          <p:cNvPr id="4" name="Date Placeholder 3"/>
          <p:cNvSpPr>
            <a:spLocks noGrp="1"/>
          </p:cNvSpPr>
          <p:nvPr>
            <p:ph type="dt" sz="half" idx="10"/>
          </p:nvPr>
        </p:nvSpPr>
        <p:spPr/>
        <p:txBody>
          <a:bodyPr/>
          <a:lstStyle/>
          <a:p>
            <a:fld id="{3589025A-8D72-496D-9C89-A4048894F4BE}" type="datetime1">
              <a:rPr lang="en-GB" smtClean="0"/>
              <a:t>04/02/2020</a:t>
            </a:fld>
            <a:endParaRPr lang="en-GB"/>
          </a:p>
        </p:txBody>
      </p:sp>
      <p:sp>
        <p:nvSpPr>
          <p:cNvPr id="5" name="Slide Number Placeholder 4"/>
          <p:cNvSpPr>
            <a:spLocks noGrp="1"/>
          </p:cNvSpPr>
          <p:nvPr>
            <p:ph type="sldNum" sz="quarter" idx="12"/>
          </p:nvPr>
        </p:nvSpPr>
        <p:spPr/>
        <p:txBody>
          <a:bodyPr/>
          <a:lstStyle/>
          <a:p>
            <a:fld id="{8AEC5C4F-499E-411A-9708-CDB82511E420}" type="slidenum">
              <a:rPr lang="en-GB" smtClean="0"/>
              <a:t>10</a:t>
            </a:fld>
            <a:endParaRPr lang="en-GB"/>
          </a:p>
        </p:txBody>
      </p:sp>
    </p:spTree>
    <p:extLst>
      <p:ext uri="{BB962C8B-B14F-4D97-AF65-F5344CB8AC3E}">
        <p14:creationId xmlns:p14="http://schemas.microsoft.com/office/powerpoint/2010/main" val="13489276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673281" y="1783641"/>
            <a:ext cx="5282221" cy="4666395"/>
          </a:xfrm>
          <a:prstGeom prst="rect">
            <a:avLst/>
          </a:prstGeom>
        </p:spPr>
      </p:pic>
      <p:sp>
        <p:nvSpPr>
          <p:cNvPr id="2" name="Title 1"/>
          <p:cNvSpPr>
            <a:spLocks noGrp="1"/>
          </p:cNvSpPr>
          <p:nvPr>
            <p:ph type="title"/>
          </p:nvPr>
        </p:nvSpPr>
        <p:spPr>
          <a:xfrm>
            <a:off x="107504" y="749811"/>
            <a:ext cx="8856984" cy="1066800"/>
          </a:xfrm>
        </p:spPr>
        <p:txBody>
          <a:bodyPr>
            <a:normAutofit fontScale="90000"/>
          </a:bodyPr>
          <a:lstStyle/>
          <a:p>
            <a:pPr algn="ctr"/>
            <a:r>
              <a:rPr lang="de-CH" dirty="0"/>
              <a:t>Lagos State has a Vison that is part of the</a:t>
            </a:r>
            <a:br>
              <a:rPr lang="de-CH" dirty="0"/>
            </a:br>
            <a:r>
              <a:rPr lang="de-CH" dirty="0"/>
              <a:t>Sustainable Development Goals</a:t>
            </a:r>
            <a:endParaRPr lang="en-GB" dirty="0"/>
          </a:p>
        </p:txBody>
      </p:sp>
      <p:pic>
        <p:nvPicPr>
          <p:cNvPr id="5" name="Picture 4"/>
          <p:cNvPicPr>
            <a:picLocks noChangeAspect="1"/>
          </p:cNvPicPr>
          <p:nvPr/>
        </p:nvPicPr>
        <p:blipFill rotWithShape="1">
          <a:blip r:embed="rId3" cstate="print">
            <a:extLst>
              <a:ext uri="{28A0092B-C50C-407E-A947-70E740481C1C}">
                <a14:useLocalDpi xmlns:a14="http://schemas.microsoft.com/office/drawing/2010/main" val="0"/>
              </a:ext>
            </a:extLst>
          </a:blip>
          <a:srcRect l="25386" r="24012" b="27969"/>
          <a:stretch/>
        </p:blipFill>
        <p:spPr>
          <a:xfrm>
            <a:off x="652878" y="5723575"/>
            <a:ext cx="954845" cy="1070456"/>
          </a:xfrm>
          <a:prstGeom prst="rect">
            <a:avLst/>
          </a:prstGeom>
        </p:spPr>
      </p:pic>
    </p:spTree>
    <p:extLst>
      <p:ext uri="{BB962C8B-B14F-4D97-AF65-F5344CB8AC3E}">
        <p14:creationId xmlns:p14="http://schemas.microsoft.com/office/powerpoint/2010/main" val="42625530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765" y="677594"/>
            <a:ext cx="8229600" cy="1066800"/>
          </a:xfrm>
        </p:spPr>
        <p:txBody>
          <a:bodyPr>
            <a:normAutofit fontScale="90000"/>
          </a:bodyPr>
          <a:lstStyle/>
          <a:p>
            <a:pPr algn="ctr"/>
            <a:r>
              <a:rPr lang="de-CH" dirty="0"/>
              <a:t>MoA Keys into the following</a:t>
            </a:r>
            <a:br>
              <a:rPr lang="de-CH" dirty="0"/>
            </a:br>
            <a:r>
              <a:rPr lang="de-CH" dirty="0"/>
              <a:t>Sustainable Development Goals</a:t>
            </a:r>
            <a:endParaRPr lang="en-GB" dirty="0"/>
          </a:p>
        </p:txBody>
      </p:sp>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l="25386" r="24012" b="27969"/>
          <a:stretch/>
        </p:blipFill>
        <p:spPr>
          <a:xfrm>
            <a:off x="652878" y="5723575"/>
            <a:ext cx="954845" cy="1070456"/>
          </a:xfrm>
          <a:prstGeom prst="rect">
            <a:avLst/>
          </a:prstGeom>
        </p:spPr>
      </p:pic>
      <p:pic>
        <p:nvPicPr>
          <p:cNvPr id="5" name="Picture 4"/>
          <p:cNvPicPr>
            <a:picLocks noChangeAspect="1"/>
          </p:cNvPicPr>
          <p:nvPr/>
        </p:nvPicPr>
        <p:blipFill rotWithShape="1">
          <a:blip r:embed="rId3"/>
          <a:srcRect l="3456" t="3354" r="4618" b="4228"/>
          <a:stretch/>
        </p:blipFill>
        <p:spPr>
          <a:xfrm>
            <a:off x="590844" y="1744394"/>
            <a:ext cx="1226258" cy="1638886"/>
          </a:xfrm>
          <a:prstGeom prst="rect">
            <a:avLst/>
          </a:prstGeom>
        </p:spPr>
      </p:pic>
      <p:pic>
        <p:nvPicPr>
          <p:cNvPr id="6" name="Picture 5"/>
          <p:cNvPicPr>
            <a:picLocks noChangeAspect="1"/>
          </p:cNvPicPr>
          <p:nvPr/>
        </p:nvPicPr>
        <p:blipFill>
          <a:blip r:embed="rId4"/>
          <a:stretch>
            <a:fillRect/>
          </a:stretch>
        </p:blipFill>
        <p:spPr>
          <a:xfrm>
            <a:off x="1856661" y="1744394"/>
            <a:ext cx="1218889" cy="1638842"/>
          </a:xfrm>
          <a:prstGeom prst="rect">
            <a:avLst/>
          </a:prstGeom>
        </p:spPr>
      </p:pic>
      <p:pic>
        <p:nvPicPr>
          <p:cNvPr id="7" name="Picture 6"/>
          <p:cNvPicPr>
            <a:picLocks noChangeAspect="1"/>
          </p:cNvPicPr>
          <p:nvPr/>
        </p:nvPicPr>
        <p:blipFill>
          <a:blip r:embed="rId5"/>
          <a:stretch>
            <a:fillRect/>
          </a:stretch>
        </p:blipFill>
        <p:spPr>
          <a:xfrm>
            <a:off x="3115108" y="1744395"/>
            <a:ext cx="1222322" cy="1638842"/>
          </a:xfrm>
          <a:prstGeom prst="rect">
            <a:avLst/>
          </a:prstGeom>
        </p:spPr>
      </p:pic>
      <p:pic>
        <p:nvPicPr>
          <p:cNvPr id="8" name="Picture 7"/>
          <p:cNvPicPr>
            <a:picLocks noChangeAspect="1"/>
          </p:cNvPicPr>
          <p:nvPr/>
        </p:nvPicPr>
        <p:blipFill>
          <a:blip r:embed="rId6"/>
          <a:stretch>
            <a:fillRect/>
          </a:stretch>
        </p:blipFill>
        <p:spPr>
          <a:xfrm>
            <a:off x="4373556" y="1744394"/>
            <a:ext cx="1232546" cy="1638842"/>
          </a:xfrm>
          <a:prstGeom prst="rect">
            <a:avLst/>
          </a:prstGeom>
        </p:spPr>
      </p:pic>
      <p:pic>
        <p:nvPicPr>
          <p:cNvPr id="9" name="Picture 8"/>
          <p:cNvPicPr>
            <a:picLocks noChangeAspect="1"/>
          </p:cNvPicPr>
          <p:nvPr/>
        </p:nvPicPr>
        <p:blipFill>
          <a:blip r:embed="rId7"/>
          <a:stretch>
            <a:fillRect/>
          </a:stretch>
        </p:blipFill>
        <p:spPr>
          <a:xfrm>
            <a:off x="5635437" y="1744394"/>
            <a:ext cx="1218945" cy="1638842"/>
          </a:xfrm>
          <a:prstGeom prst="rect">
            <a:avLst/>
          </a:prstGeom>
        </p:spPr>
      </p:pic>
      <p:pic>
        <p:nvPicPr>
          <p:cNvPr id="10" name="Picture 9"/>
          <p:cNvPicPr>
            <a:picLocks noChangeAspect="1"/>
          </p:cNvPicPr>
          <p:nvPr/>
        </p:nvPicPr>
        <p:blipFill>
          <a:blip r:embed="rId8"/>
          <a:stretch>
            <a:fillRect/>
          </a:stretch>
        </p:blipFill>
        <p:spPr>
          <a:xfrm>
            <a:off x="590844" y="3449149"/>
            <a:ext cx="1225315" cy="1629289"/>
          </a:xfrm>
          <a:prstGeom prst="rect">
            <a:avLst/>
          </a:prstGeom>
        </p:spPr>
      </p:pic>
      <p:pic>
        <p:nvPicPr>
          <p:cNvPr id="11" name="Picture 10"/>
          <p:cNvPicPr>
            <a:picLocks noChangeAspect="1"/>
          </p:cNvPicPr>
          <p:nvPr/>
        </p:nvPicPr>
        <p:blipFill>
          <a:blip r:embed="rId9"/>
          <a:stretch>
            <a:fillRect/>
          </a:stretch>
        </p:blipFill>
        <p:spPr>
          <a:xfrm>
            <a:off x="1856660" y="3449149"/>
            <a:ext cx="1211756" cy="1629289"/>
          </a:xfrm>
          <a:prstGeom prst="rect">
            <a:avLst/>
          </a:prstGeom>
        </p:spPr>
      </p:pic>
      <p:pic>
        <p:nvPicPr>
          <p:cNvPr id="12" name="Picture 11"/>
          <p:cNvPicPr>
            <a:picLocks noChangeAspect="1"/>
          </p:cNvPicPr>
          <p:nvPr/>
        </p:nvPicPr>
        <p:blipFill>
          <a:blip r:embed="rId10"/>
          <a:stretch>
            <a:fillRect/>
          </a:stretch>
        </p:blipFill>
        <p:spPr>
          <a:xfrm>
            <a:off x="3115108" y="3449149"/>
            <a:ext cx="1228813" cy="1629289"/>
          </a:xfrm>
          <a:prstGeom prst="rect">
            <a:avLst/>
          </a:prstGeom>
        </p:spPr>
      </p:pic>
      <p:pic>
        <p:nvPicPr>
          <p:cNvPr id="13" name="Picture 12"/>
          <p:cNvPicPr>
            <a:picLocks noChangeAspect="1"/>
          </p:cNvPicPr>
          <p:nvPr/>
        </p:nvPicPr>
        <p:blipFill>
          <a:blip r:embed="rId11"/>
          <a:stretch>
            <a:fillRect/>
          </a:stretch>
        </p:blipFill>
        <p:spPr>
          <a:xfrm>
            <a:off x="4374565" y="3449149"/>
            <a:ext cx="1218515" cy="1629289"/>
          </a:xfrm>
          <a:prstGeom prst="rect">
            <a:avLst/>
          </a:prstGeom>
        </p:spPr>
      </p:pic>
      <p:pic>
        <p:nvPicPr>
          <p:cNvPr id="14" name="Picture 13"/>
          <p:cNvPicPr>
            <a:picLocks noChangeAspect="1"/>
          </p:cNvPicPr>
          <p:nvPr/>
        </p:nvPicPr>
        <p:blipFill>
          <a:blip r:embed="rId12"/>
          <a:stretch>
            <a:fillRect/>
          </a:stretch>
        </p:blipFill>
        <p:spPr>
          <a:xfrm>
            <a:off x="5615140" y="3685801"/>
            <a:ext cx="1259540" cy="1284630"/>
          </a:xfrm>
          <a:prstGeom prst="rect">
            <a:avLst/>
          </a:prstGeom>
        </p:spPr>
      </p:pic>
    </p:spTree>
    <p:extLst>
      <p:ext uri="{BB962C8B-B14F-4D97-AF65-F5344CB8AC3E}">
        <p14:creationId xmlns:p14="http://schemas.microsoft.com/office/powerpoint/2010/main" val="39674204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8AEC5C4F-499E-411A-9708-CDB82511E420}" type="slidenum">
              <a:rPr lang="en-GB" smtClean="0"/>
              <a:t>13</a:t>
            </a:fld>
            <a:endParaRPr lang="en-GB"/>
          </a:p>
        </p:txBody>
      </p:sp>
      <p:sp>
        <p:nvSpPr>
          <p:cNvPr id="6" name="Content Placeholder 2"/>
          <p:cNvSpPr>
            <a:spLocks noGrp="1"/>
          </p:cNvSpPr>
          <p:nvPr>
            <p:ph idx="1"/>
          </p:nvPr>
        </p:nvSpPr>
        <p:spPr>
          <a:xfrm>
            <a:off x="457200" y="836712"/>
            <a:ext cx="8229600" cy="5760640"/>
          </a:xfrm>
        </p:spPr>
        <p:txBody>
          <a:bodyPr>
            <a:normAutofit/>
          </a:bodyPr>
          <a:lstStyle/>
          <a:p>
            <a:r>
              <a:rPr lang="en-US" dirty="0"/>
              <a:t>The </a:t>
            </a:r>
            <a:r>
              <a:rPr lang="en-US" b="1" dirty="0"/>
              <a:t>THEMES Agenda</a:t>
            </a:r>
            <a:r>
              <a:rPr lang="en-US" dirty="0"/>
              <a:t> of Lagos State’s present administration led to the Ministry of Agriculture’s vision of </a:t>
            </a:r>
            <a:r>
              <a:rPr lang="en-US" b="1" i="1" dirty="0"/>
              <a:t>Making Lagos State a 21</a:t>
            </a:r>
            <a:r>
              <a:rPr lang="en-US" b="1" i="1" baseline="30000" dirty="0"/>
              <a:t>st</a:t>
            </a:r>
            <a:r>
              <a:rPr lang="en-US" b="1" i="1" dirty="0"/>
              <a:t> Century Economy through Agriculture</a:t>
            </a:r>
            <a:r>
              <a:rPr lang="en-US" b="1" dirty="0"/>
              <a:t>. </a:t>
            </a:r>
          </a:p>
          <a:p>
            <a:endParaRPr lang="en-US" b="1" dirty="0"/>
          </a:p>
          <a:p>
            <a:r>
              <a:rPr lang="en-US" dirty="0"/>
              <a:t>This vision is in turn behind the </a:t>
            </a:r>
            <a:r>
              <a:rPr lang="en-US" b="1" dirty="0"/>
              <a:t>Ministry’s Five – Year Road Map</a:t>
            </a:r>
            <a:r>
              <a:rPr lang="en-US" dirty="0"/>
              <a:t> to ensure agricultural productivity at the upstream, midstream and downstream sectors of seven value chains and services where the State has competitive and comparative advantage.   </a:t>
            </a:r>
          </a:p>
          <a:p>
            <a:pPr marL="109728" indent="0">
              <a:buNone/>
            </a:pPr>
            <a:r>
              <a:rPr lang="en-US" dirty="0"/>
              <a:t> </a:t>
            </a:r>
            <a:endParaRPr lang="en-GB" dirty="0"/>
          </a:p>
          <a:p>
            <a:endParaRPr lang="en-GB" sz="2200" dirty="0"/>
          </a:p>
        </p:txBody>
      </p:sp>
      <p:sp>
        <p:nvSpPr>
          <p:cNvPr id="7" name="Date Placeholder 3"/>
          <p:cNvSpPr>
            <a:spLocks noGrp="1"/>
          </p:cNvSpPr>
          <p:nvPr>
            <p:ph type="dt" sz="half" idx="10"/>
          </p:nvPr>
        </p:nvSpPr>
        <p:spPr>
          <a:xfrm>
            <a:off x="6586536" y="612648"/>
            <a:ext cx="957264" cy="457200"/>
          </a:xfrm>
        </p:spPr>
        <p:txBody>
          <a:bodyPr/>
          <a:lstStyle/>
          <a:p>
            <a:r>
              <a:rPr lang="en-GB" dirty="0"/>
              <a:t>05/02/2020</a:t>
            </a:r>
          </a:p>
        </p:txBody>
      </p:sp>
    </p:spTree>
    <p:extLst>
      <p:ext uri="{BB962C8B-B14F-4D97-AF65-F5344CB8AC3E}">
        <p14:creationId xmlns:p14="http://schemas.microsoft.com/office/powerpoint/2010/main" val="3445301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3568" y="620688"/>
            <a:ext cx="8229600" cy="1066800"/>
          </a:xfrm>
        </p:spPr>
        <p:txBody>
          <a:bodyPr>
            <a:normAutofit fontScale="90000"/>
          </a:bodyPr>
          <a:lstStyle/>
          <a:p>
            <a:pPr algn="ctr"/>
            <a:r>
              <a:rPr lang="en-GB" dirty="0"/>
              <a:t>POTENTIALS </a:t>
            </a:r>
            <a:br>
              <a:rPr lang="en-GB" dirty="0"/>
            </a:br>
            <a:endParaRPr lang="en-GB" dirty="0"/>
          </a:p>
        </p:txBody>
      </p:sp>
      <p:sp>
        <p:nvSpPr>
          <p:cNvPr id="4" name="Date Placeholder 3"/>
          <p:cNvSpPr>
            <a:spLocks noGrp="1"/>
          </p:cNvSpPr>
          <p:nvPr>
            <p:ph type="dt" sz="half" idx="10"/>
          </p:nvPr>
        </p:nvSpPr>
        <p:spPr/>
        <p:txBody>
          <a:bodyPr/>
          <a:lstStyle/>
          <a:p>
            <a:fld id="{3589025A-8D72-496D-9C89-A4048894F4BE}" type="datetime1">
              <a:rPr lang="en-GB" smtClean="0"/>
              <a:t>04/02/2020</a:t>
            </a:fld>
            <a:endParaRPr lang="en-GB"/>
          </a:p>
        </p:txBody>
      </p:sp>
      <p:sp>
        <p:nvSpPr>
          <p:cNvPr id="5" name="Slide Number Placeholder 4"/>
          <p:cNvSpPr>
            <a:spLocks noGrp="1"/>
          </p:cNvSpPr>
          <p:nvPr>
            <p:ph type="sldNum" sz="quarter" idx="12"/>
          </p:nvPr>
        </p:nvSpPr>
        <p:spPr/>
        <p:txBody>
          <a:bodyPr/>
          <a:lstStyle/>
          <a:p>
            <a:fld id="{8AEC5C4F-499E-411A-9708-CDB82511E420}" type="slidenum">
              <a:rPr lang="en-GB" smtClean="0"/>
              <a:t>14</a:t>
            </a:fld>
            <a:endParaRPr lang="en-GB"/>
          </a:p>
        </p:txBody>
      </p:sp>
      <p:sp>
        <p:nvSpPr>
          <p:cNvPr id="7" name="Rectangle 6">
            <a:extLst>
              <a:ext uri="{FF2B5EF4-FFF2-40B4-BE49-F238E27FC236}">
                <a16:creationId xmlns:a16="http://schemas.microsoft.com/office/drawing/2014/main" id="{BA150838-EF02-4DF1-9EAA-599E92650F61}"/>
              </a:ext>
            </a:extLst>
          </p:cNvPr>
          <p:cNvSpPr/>
          <p:nvPr/>
        </p:nvSpPr>
        <p:spPr>
          <a:xfrm>
            <a:off x="251520" y="1124744"/>
            <a:ext cx="8640960" cy="4832092"/>
          </a:xfrm>
          <a:prstGeom prst="rect">
            <a:avLst/>
          </a:prstGeom>
        </p:spPr>
        <p:txBody>
          <a:bodyPr wrap="square">
            <a:spAutoFit/>
          </a:bodyPr>
          <a:lstStyle/>
          <a:p>
            <a:r>
              <a:rPr lang="en-GB" dirty="0"/>
              <a:t>• </a:t>
            </a:r>
            <a:r>
              <a:rPr lang="en-GB" sz="2800" dirty="0"/>
              <a:t>Strategically, the efforts of the Ministry of Agriculture is geared towards areas of</a:t>
            </a:r>
          </a:p>
          <a:p>
            <a:r>
              <a:rPr lang="en-GB" sz="2800" dirty="0"/>
              <a:t>livestock, fisheries, rice and vegetable production</a:t>
            </a:r>
          </a:p>
          <a:p>
            <a:r>
              <a:rPr lang="en-GB" sz="2800" dirty="0"/>
              <a:t>where the State has comparative and competitive</a:t>
            </a:r>
          </a:p>
          <a:p>
            <a:r>
              <a:rPr lang="en-GB" sz="2800" dirty="0"/>
              <a:t>advantage with diverse investment opportunities and</a:t>
            </a:r>
          </a:p>
          <a:p>
            <a:r>
              <a:rPr lang="en-GB" sz="2800" dirty="0"/>
              <a:t>emphasis on value addition.</a:t>
            </a:r>
          </a:p>
          <a:p>
            <a:endParaRPr lang="en-GB" sz="2800" dirty="0"/>
          </a:p>
          <a:p>
            <a:r>
              <a:rPr lang="en-GB" sz="2800" dirty="0"/>
              <a:t>• These opportunities can be accessed by discerning</a:t>
            </a:r>
          </a:p>
          <a:p>
            <a:r>
              <a:rPr lang="en-GB" sz="2800" dirty="0"/>
              <a:t>investors through keying into numerous Government</a:t>
            </a:r>
          </a:p>
          <a:p>
            <a:r>
              <a:rPr lang="en-GB" sz="2800" dirty="0"/>
              <a:t>programmes that are deliberately created to</a:t>
            </a:r>
          </a:p>
          <a:p>
            <a:r>
              <a:rPr lang="en-GB" sz="2800" dirty="0"/>
              <a:t>facilitate profitable agricultural investments.</a:t>
            </a:r>
          </a:p>
        </p:txBody>
      </p:sp>
    </p:spTree>
    <p:extLst>
      <p:ext uri="{BB962C8B-B14F-4D97-AF65-F5344CB8AC3E}">
        <p14:creationId xmlns:p14="http://schemas.microsoft.com/office/powerpoint/2010/main" val="2674005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980728"/>
            <a:ext cx="8229600" cy="1066800"/>
          </a:xfrm>
        </p:spPr>
        <p:txBody>
          <a:bodyPr>
            <a:normAutofit fontScale="90000"/>
          </a:bodyPr>
          <a:lstStyle/>
          <a:p>
            <a:pPr algn="ctr"/>
            <a:r>
              <a:rPr lang="en-GB" b="1" dirty="0"/>
              <a:t>Summary of Agricultural Opportunities and Potentials</a:t>
            </a:r>
            <a:br>
              <a:rPr lang="en-GB" b="1" dirty="0"/>
            </a:br>
            <a:endParaRPr lang="en-GB" dirty="0"/>
          </a:p>
        </p:txBody>
      </p:sp>
      <p:sp>
        <p:nvSpPr>
          <p:cNvPr id="3" name="Content Placeholder 2"/>
          <p:cNvSpPr>
            <a:spLocks noGrp="1"/>
          </p:cNvSpPr>
          <p:nvPr>
            <p:ph idx="1"/>
          </p:nvPr>
        </p:nvSpPr>
        <p:spPr>
          <a:xfrm>
            <a:off x="539552" y="1844824"/>
            <a:ext cx="8229600" cy="4325112"/>
          </a:xfrm>
        </p:spPr>
        <p:txBody>
          <a:bodyPr>
            <a:normAutofit/>
          </a:bodyPr>
          <a:lstStyle/>
          <a:p>
            <a:endParaRPr lang="en-GB" dirty="0"/>
          </a:p>
          <a:p>
            <a:endParaRPr lang="en-GB" dirty="0"/>
          </a:p>
          <a:p>
            <a:endParaRPr lang="en-GB" dirty="0"/>
          </a:p>
          <a:p>
            <a:endParaRPr lang="en-GB" dirty="0"/>
          </a:p>
          <a:p>
            <a:endParaRPr lang="en-GB" dirty="0"/>
          </a:p>
          <a:p>
            <a:endParaRPr lang="en-GB" dirty="0"/>
          </a:p>
          <a:p>
            <a:endParaRPr lang="en-GB" dirty="0"/>
          </a:p>
          <a:p>
            <a:endParaRPr lang="en-GB" b="1" dirty="0"/>
          </a:p>
          <a:p>
            <a:endParaRPr lang="en-GB" dirty="0"/>
          </a:p>
          <a:p>
            <a:endParaRPr lang="en-GB" dirty="0"/>
          </a:p>
        </p:txBody>
      </p:sp>
      <p:sp>
        <p:nvSpPr>
          <p:cNvPr id="4" name="Date Placeholder 3"/>
          <p:cNvSpPr>
            <a:spLocks noGrp="1"/>
          </p:cNvSpPr>
          <p:nvPr>
            <p:ph type="dt" sz="half" idx="10"/>
          </p:nvPr>
        </p:nvSpPr>
        <p:spPr/>
        <p:txBody>
          <a:bodyPr/>
          <a:lstStyle/>
          <a:p>
            <a:fld id="{3589025A-8D72-496D-9C89-A4048894F4BE}" type="datetime1">
              <a:rPr lang="en-GB" smtClean="0"/>
              <a:t>04/02/2020</a:t>
            </a:fld>
            <a:endParaRPr lang="en-GB"/>
          </a:p>
        </p:txBody>
      </p:sp>
      <p:sp>
        <p:nvSpPr>
          <p:cNvPr id="5" name="Slide Number Placeholder 4"/>
          <p:cNvSpPr>
            <a:spLocks noGrp="1"/>
          </p:cNvSpPr>
          <p:nvPr>
            <p:ph type="sldNum" sz="quarter" idx="12"/>
          </p:nvPr>
        </p:nvSpPr>
        <p:spPr/>
        <p:txBody>
          <a:bodyPr/>
          <a:lstStyle/>
          <a:p>
            <a:fld id="{8AEC5C4F-499E-411A-9708-CDB82511E420}" type="slidenum">
              <a:rPr lang="en-GB" smtClean="0"/>
              <a:t>15</a:t>
            </a:fld>
            <a:endParaRPr lang="en-GB"/>
          </a:p>
        </p:txBody>
      </p:sp>
      <p:graphicFrame>
        <p:nvGraphicFramePr>
          <p:cNvPr id="6" name="Table 5"/>
          <p:cNvGraphicFramePr>
            <a:graphicFrameLocks noGrp="1"/>
          </p:cNvGraphicFramePr>
          <p:nvPr>
            <p:extLst>
              <p:ext uri="{D42A27DB-BD31-4B8C-83A1-F6EECF244321}">
                <p14:modId xmlns:p14="http://schemas.microsoft.com/office/powerpoint/2010/main" val="3779009929"/>
              </p:ext>
            </p:extLst>
          </p:nvPr>
        </p:nvGraphicFramePr>
        <p:xfrm>
          <a:off x="251520" y="1844824"/>
          <a:ext cx="8784976" cy="4206240"/>
        </p:xfrm>
        <a:graphic>
          <a:graphicData uri="http://schemas.openxmlformats.org/drawingml/2006/table">
            <a:tbl>
              <a:tblPr firstRow="1" bandRow="1">
                <a:tableStyleId>{5C22544A-7EE6-4342-B048-85BDC9FD1C3A}</a:tableStyleId>
              </a:tblPr>
              <a:tblGrid>
                <a:gridCol w="4392488">
                  <a:extLst>
                    <a:ext uri="{9D8B030D-6E8A-4147-A177-3AD203B41FA5}">
                      <a16:colId xmlns:a16="http://schemas.microsoft.com/office/drawing/2014/main" val="20000"/>
                    </a:ext>
                  </a:extLst>
                </a:gridCol>
                <a:gridCol w="4392488">
                  <a:extLst>
                    <a:ext uri="{9D8B030D-6E8A-4147-A177-3AD203B41FA5}">
                      <a16:colId xmlns:a16="http://schemas.microsoft.com/office/drawing/2014/main" val="20001"/>
                    </a:ext>
                  </a:extLst>
                </a:gridCol>
              </a:tblGrid>
              <a:tr h="1440160">
                <a:tc>
                  <a:txBody>
                    <a:bodyPr/>
                    <a:lstStyle/>
                    <a:p>
                      <a:r>
                        <a:rPr lang="en-GB" b="1" dirty="0"/>
                        <a:t>Crops</a:t>
                      </a:r>
                    </a:p>
                    <a:p>
                      <a:r>
                        <a:rPr lang="en-GB" dirty="0"/>
                        <a:t>• Rice</a:t>
                      </a:r>
                    </a:p>
                    <a:p>
                      <a:r>
                        <a:rPr lang="en-GB" dirty="0"/>
                        <a:t>• Vegetable</a:t>
                      </a:r>
                    </a:p>
                    <a:p>
                      <a:r>
                        <a:rPr lang="en-GB" dirty="0"/>
                        <a:t>• Coconut</a:t>
                      </a:r>
                    </a:p>
                    <a:p>
                      <a:r>
                        <a:rPr lang="en-GB" dirty="0"/>
                        <a:t>• Value Addition</a:t>
                      </a:r>
                    </a:p>
                  </a:txBody>
                  <a:tcPr/>
                </a:tc>
                <a:tc>
                  <a:txBody>
                    <a:bodyPr/>
                    <a:lstStyle/>
                    <a:p>
                      <a:r>
                        <a:rPr lang="en-GB" b="1" dirty="0"/>
                        <a:t>Livestock</a:t>
                      </a:r>
                    </a:p>
                    <a:p>
                      <a:r>
                        <a:rPr lang="en-GB" dirty="0"/>
                        <a:t>• Poultry</a:t>
                      </a:r>
                    </a:p>
                    <a:p>
                      <a:r>
                        <a:rPr lang="en-GB" dirty="0"/>
                        <a:t>• Ruminants</a:t>
                      </a:r>
                    </a:p>
                    <a:p>
                      <a:r>
                        <a:rPr lang="en-GB" dirty="0"/>
                        <a:t>• Abattoir Development</a:t>
                      </a:r>
                    </a:p>
                    <a:p>
                      <a:endParaRPr lang="en-GB" dirty="0"/>
                    </a:p>
                  </a:txBody>
                  <a:tcPr/>
                </a:tc>
                <a:extLst>
                  <a:ext uri="{0D108BD9-81ED-4DB2-BD59-A6C34878D82A}">
                    <a16:rowId xmlns:a16="http://schemas.microsoft.com/office/drawing/2014/main" val="10000"/>
                  </a:ext>
                </a:extLst>
              </a:tr>
              <a:tr h="370840">
                <a:tc>
                  <a:txBody>
                    <a:bodyPr/>
                    <a:lstStyle/>
                    <a:p>
                      <a:r>
                        <a:rPr lang="en-GB" b="1" dirty="0"/>
                        <a:t>Fisheries</a:t>
                      </a:r>
                    </a:p>
                    <a:p>
                      <a:r>
                        <a:rPr lang="en-GB" dirty="0"/>
                        <a:t>• Fish farm Estates</a:t>
                      </a:r>
                    </a:p>
                    <a:p>
                      <a:r>
                        <a:rPr lang="en-GB" dirty="0"/>
                        <a:t>• Cage and Pen Culture</a:t>
                      </a:r>
                    </a:p>
                    <a:p>
                      <a:r>
                        <a:rPr lang="en-GB" dirty="0"/>
                        <a:t>• Artisanal Fisheries</a:t>
                      </a:r>
                    </a:p>
                  </a:txBody>
                  <a:tcPr/>
                </a:tc>
                <a:tc>
                  <a:txBody>
                    <a:bodyPr/>
                    <a:lstStyle/>
                    <a:p>
                      <a:r>
                        <a:rPr lang="en-GB" b="1" dirty="0"/>
                        <a:t>Agro-Processing</a:t>
                      </a:r>
                    </a:p>
                    <a:p>
                      <a:r>
                        <a:rPr lang="en-GB" dirty="0"/>
                        <a:t>• Tubers processing</a:t>
                      </a:r>
                    </a:p>
                    <a:p>
                      <a:r>
                        <a:rPr lang="en-GB" dirty="0"/>
                        <a:t>• Other crops processing</a:t>
                      </a:r>
                    </a:p>
                    <a:p>
                      <a:r>
                        <a:rPr lang="en-GB" dirty="0"/>
                        <a:t>• Forestry by-products</a:t>
                      </a:r>
                    </a:p>
                  </a:txBody>
                  <a:tcP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b="1" dirty="0"/>
                        <a:t>Packaging and Marketing</a:t>
                      </a:r>
                    </a:p>
                    <a:p>
                      <a:endParaRPr lang="en-GB" dirty="0"/>
                    </a:p>
                  </a:txBody>
                  <a:tcPr/>
                </a:tc>
                <a:tc>
                  <a:txBody>
                    <a:bodyPr/>
                    <a:lstStyle/>
                    <a:p>
                      <a:r>
                        <a:rPr lang="en-GB" b="1" dirty="0"/>
                        <a:t>Strategic Food Storage</a:t>
                      </a:r>
                    </a:p>
                    <a:p>
                      <a:r>
                        <a:rPr lang="en-GB" dirty="0"/>
                        <a:t>• Silo construction</a:t>
                      </a:r>
                    </a:p>
                    <a:p>
                      <a:r>
                        <a:rPr lang="en-GB" dirty="0"/>
                        <a:t>• Agro-Parks</a:t>
                      </a: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b="1" dirty="0"/>
                        <a:t>Input Supply</a:t>
                      </a:r>
                    </a:p>
                    <a:p>
                      <a:endParaRPr lang="en-GB" dirty="0"/>
                    </a:p>
                  </a:txBody>
                  <a:tcPr/>
                </a:tc>
                <a:tc>
                  <a:txBody>
                    <a:bodyPr/>
                    <a:lstStyle/>
                    <a:p>
                      <a:r>
                        <a:rPr lang="en-GB" dirty="0"/>
                        <a:t>Food Safety and Hygiene</a:t>
                      </a:r>
                    </a:p>
                    <a:p>
                      <a:endParaRPr lang="en-GB" dirty="0"/>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1330433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536" y="764704"/>
            <a:ext cx="8229600" cy="1066800"/>
          </a:xfrm>
        </p:spPr>
        <p:txBody>
          <a:bodyPr>
            <a:normAutofit fontScale="90000"/>
          </a:bodyPr>
          <a:lstStyle/>
          <a:p>
            <a:r>
              <a:rPr lang="en-GB" dirty="0"/>
              <a:t>Direct relationship between poverty</a:t>
            </a:r>
            <a:br>
              <a:rPr lang="en-GB" dirty="0"/>
            </a:br>
            <a:r>
              <a:rPr lang="en-GB" dirty="0"/>
              <a:t>and unemployment </a:t>
            </a:r>
          </a:p>
        </p:txBody>
      </p:sp>
      <p:sp>
        <p:nvSpPr>
          <p:cNvPr id="3" name="Content Placeholder 2"/>
          <p:cNvSpPr>
            <a:spLocks noGrp="1"/>
          </p:cNvSpPr>
          <p:nvPr>
            <p:ph idx="1"/>
          </p:nvPr>
        </p:nvSpPr>
        <p:spPr>
          <a:xfrm>
            <a:off x="395536" y="1916832"/>
            <a:ext cx="8229600" cy="4325112"/>
          </a:xfrm>
        </p:spPr>
        <p:txBody>
          <a:bodyPr>
            <a:normAutofit lnSpcReduction="10000"/>
          </a:bodyPr>
          <a:lstStyle/>
          <a:p>
            <a:r>
              <a:rPr lang="en-GB" dirty="0"/>
              <a:t>Unemployment and poverty are </a:t>
            </a:r>
            <a:r>
              <a:rPr lang="en-GB" b="1" dirty="0">
                <a:solidFill>
                  <a:schemeClr val="accent3"/>
                </a:solidFill>
              </a:rPr>
              <a:t>Siamese twins</a:t>
            </a:r>
          </a:p>
          <a:p>
            <a:r>
              <a:rPr lang="en-GB" dirty="0"/>
              <a:t>Wherever unemployment abound, poverty becomes inevitable</a:t>
            </a:r>
          </a:p>
          <a:p>
            <a:r>
              <a:rPr lang="en-GB" dirty="0"/>
              <a:t>There is a direct relationship and correlation between poverty and unemployment. </a:t>
            </a:r>
          </a:p>
          <a:p>
            <a:r>
              <a:rPr lang="en-GB" dirty="0"/>
              <a:t>Unemployment and the poverty are two major challenges that are facing the world at present (and Lagos State is not immuned).</a:t>
            </a:r>
          </a:p>
          <a:p>
            <a:r>
              <a:rPr lang="en-GB" dirty="0"/>
              <a:t>Unemployment leads to poverty and in turn, poverty leads to unemployment. </a:t>
            </a:r>
          </a:p>
        </p:txBody>
      </p:sp>
      <p:pic>
        <p:nvPicPr>
          <p:cNvPr id="819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03319" y="5661248"/>
            <a:ext cx="3039433" cy="119311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Date Placeholder 3"/>
          <p:cNvSpPr>
            <a:spLocks noGrp="1"/>
          </p:cNvSpPr>
          <p:nvPr>
            <p:ph type="dt" sz="half" idx="10"/>
          </p:nvPr>
        </p:nvSpPr>
        <p:spPr/>
        <p:txBody>
          <a:bodyPr/>
          <a:lstStyle/>
          <a:p>
            <a:fld id="{1A3AA508-0BA7-4AF9-A69C-D839BC8992F7}" type="datetime1">
              <a:rPr lang="en-GB" smtClean="0"/>
              <a:t>04/02/2020</a:t>
            </a:fld>
            <a:endParaRPr lang="en-GB"/>
          </a:p>
        </p:txBody>
      </p:sp>
      <p:sp>
        <p:nvSpPr>
          <p:cNvPr id="6" name="Slide Number Placeholder 5"/>
          <p:cNvSpPr>
            <a:spLocks noGrp="1"/>
          </p:cNvSpPr>
          <p:nvPr>
            <p:ph type="sldNum" sz="quarter" idx="12"/>
          </p:nvPr>
        </p:nvSpPr>
        <p:spPr/>
        <p:txBody>
          <a:bodyPr/>
          <a:lstStyle/>
          <a:p>
            <a:fld id="{8AEC5C4F-499E-411A-9708-CDB82511E420}" type="slidenum">
              <a:rPr lang="en-GB" smtClean="0"/>
              <a:t>16</a:t>
            </a:fld>
            <a:endParaRPr lang="en-GB"/>
          </a:p>
        </p:txBody>
      </p:sp>
    </p:spTree>
    <p:extLst>
      <p:ext uri="{BB962C8B-B14F-4D97-AF65-F5344CB8AC3E}">
        <p14:creationId xmlns:p14="http://schemas.microsoft.com/office/powerpoint/2010/main" val="213297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grpId="0" nodeType="clickEffect">
                                  <p:stCondLst>
                                    <p:cond delay="0"/>
                                  </p:stCondLst>
                                  <p:childTnLst>
                                    <p:animScale>
                                      <p:cBhvr>
                                        <p:cTn id="6" dur="2000" fill="hold"/>
                                        <p:tgtEl>
                                          <p:spTgt spid="2"/>
                                        </p:tgtEl>
                                      </p:cBhvr>
                                      <p:by x="150000" y="150000"/>
                                    </p:animScale>
                                  </p:childTnLst>
                                </p:cTn>
                              </p:par>
                            </p:childTnLst>
                          </p:cTn>
                        </p:par>
                      </p:childTnLst>
                    </p:cTn>
                  </p:par>
                  <p:par>
                    <p:cTn id="7" fill="hold">
                      <p:stCondLst>
                        <p:cond delay="indefinite"/>
                      </p:stCondLst>
                      <p:childTnLst>
                        <p:par>
                          <p:cTn id="8" fill="hold">
                            <p:stCondLst>
                              <p:cond delay="0"/>
                            </p:stCondLst>
                            <p:childTnLst>
                              <p:par>
                                <p:cTn id="9" presetID="32" presetClass="emph" presetSubtype="0" fill="hold" nodeType="clickEffect">
                                  <p:stCondLst>
                                    <p:cond delay="0"/>
                                  </p:stCondLst>
                                  <p:childTnLst>
                                    <p:animRot by="120000">
                                      <p:cBhvr>
                                        <p:cTn id="10" dur="100" fill="hold">
                                          <p:stCondLst>
                                            <p:cond delay="0"/>
                                          </p:stCondLst>
                                        </p:cTn>
                                        <p:tgtEl>
                                          <p:spTgt spid="3">
                                            <p:txEl>
                                              <p:pRg st="0" end="0"/>
                                            </p:txEl>
                                          </p:spTgt>
                                        </p:tgtEl>
                                        <p:attrNameLst>
                                          <p:attrName>r</p:attrName>
                                        </p:attrNameLst>
                                      </p:cBhvr>
                                    </p:animRot>
                                    <p:animRot by="-240000">
                                      <p:cBhvr>
                                        <p:cTn id="11" dur="200" fill="hold">
                                          <p:stCondLst>
                                            <p:cond delay="200"/>
                                          </p:stCondLst>
                                        </p:cTn>
                                        <p:tgtEl>
                                          <p:spTgt spid="3">
                                            <p:txEl>
                                              <p:pRg st="0" end="0"/>
                                            </p:txEl>
                                          </p:spTgt>
                                        </p:tgtEl>
                                        <p:attrNameLst>
                                          <p:attrName>r</p:attrName>
                                        </p:attrNameLst>
                                      </p:cBhvr>
                                    </p:animRot>
                                    <p:animRot by="240000">
                                      <p:cBhvr>
                                        <p:cTn id="12" dur="200" fill="hold">
                                          <p:stCondLst>
                                            <p:cond delay="400"/>
                                          </p:stCondLst>
                                        </p:cTn>
                                        <p:tgtEl>
                                          <p:spTgt spid="3">
                                            <p:txEl>
                                              <p:pRg st="0" end="0"/>
                                            </p:txEl>
                                          </p:spTgt>
                                        </p:tgtEl>
                                        <p:attrNameLst>
                                          <p:attrName>r</p:attrName>
                                        </p:attrNameLst>
                                      </p:cBhvr>
                                    </p:animRot>
                                    <p:animRot by="-240000">
                                      <p:cBhvr>
                                        <p:cTn id="13" dur="200" fill="hold">
                                          <p:stCondLst>
                                            <p:cond delay="600"/>
                                          </p:stCondLst>
                                        </p:cTn>
                                        <p:tgtEl>
                                          <p:spTgt spid="3">
                                            <p:txEl>
                                              <p:pRg st="0" end="0"/>
                                            </p:txEl>
                                          </p:spTgt>
                                        </p:tgtEl>
                                        <p:attrNameLst>
                                          <p:attrName>r</p:attrName>
                                        </p:attrNameLst>
                                      </p:cBhvr>
                                    </p:animRot>
                                    <p:animRot by="120000">
                                      <p:cBhvr>
                                        <p:cTn id="14" dur="200" fill="hold">
                                          <p:stCondLst>
                                            <p:cond delay="800"/>
                                          </p:stCondLst>
                                        </p:cTn>
                                        <p:tgtEl>
                                          <p:spTgt spid="3">
                                            <p:txEl>
                                              <p:pRg st="0" end="0"/>
                                            </p:txEl>
                                          </p:spTgt>
                                        </p:tgtEl>
                                        <p:attrNameLst>
                                          <p:attrName>r</p:attrName>
                                        </p:attrNameLst>
                                      </p:cBhvr>
                                    </p:animRo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 calcmode="lin" valueType="num">
                                      <p:cBhvr additive="base">
                                        <p:cTn id="19"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1" end="1"/>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 calcmode="lin" valueType="num">
                                      <p:cBhvr additive="base">
                                        <p:cTn id="2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anim calcmode="lin" valueType="num">
                                      <p:cBhvr additive="base">
                                        <p:cTn id="2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 calcmode="lin" valueType="num">
                                      <p:cBhvr additive="base">
                                        <p:cTn id="3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492896"/>
            <a:ext cx="8229600" cy="4081640"/>
          </a:xfrm>
        </p:spPr>
        <p:txBody>
          <a:bodyPr>
            <a:normAutofit fontScale="92500" lnSpcReduction="20000"/>
          </a:bodyPr>
          <a:lstStyle/>
          <a:p>
            <a:r>
              <a:rPr lang="en-GB" dirty="0"/>
              <a:t>Poverty is a sign of unemployment, which in turn leads to financial crisis, hunger, gloom, indebtedness, crime, prostitution, etc. </a:t>
            </a:r>
          </a:p>
          <a:p>
            <a:r>
              <a:rPr lang="en-GB" dirty="0"/>
              <a:t>An unemployed person has no means to earn money and cannot fulfil his own and his families basic needs. He and his family cannot avail quality education, medical facilities and have no means to create income earning assets.</a:t>
            </a:r>
          </a:p>
          <a:p>
            <a:r>
              <a:rPr lang="en-GB" dirty="0"/>
              <a:t> Actions of policymakers should therefore be directed at creating </a:t>
            </a:r>
            <a:r>
              <a:rPr lang="en-GB" dirty="0">
                <a:solidFill>
                  <a:schemeClr val="accent3"/>
                </a:solidFill>
              </a:rPr>
              <a:t>vocational skill programmes </a:t>
            </a:r>
            <a:r>
              <a:rPr lang="en-GB" dirty="0"/>
              <a:t>to aid curbing of unemployment problem.</a:t>
            </a:r>
          </a:p>
          <a:p>
            <a:endParaRPr lang="en-GB" dirty="0"/>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7624" y="116632"/>
            <a:ext cx="6552728" cy="2245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Date Placeholder 1"/>
          <p:cNvSpPr>
            <a:spLocks noGrp="1"/>
          </p:cNvSpPr>
          <p:nvPr>
            <p:ph type="dt" sz="half" idx="10"/>
          </p:nvPr>
        </p:nvSpPr>
        <p:spPr/>
        <p:txBody>
          <a:bodyPr/>
          <a:lstStyle/>
          <a:p>
            <a:fld id="{154333A0-51EB-487D-ABFF-0C9F75C76101}" type="datetime1">
              <a:rPr lang="en-GB" smtClean="0"/>
              <a:t>04/02/2020</a:t>
            </a:fld>
            <a:endParaRPr lang="en-GB"/>
          </a:p>
        </p:txBody>
      </p:sp>
      <p:sp>
        <p:nvSpPr>
          <p:cNvPr id="5" name="Slide Number Placeholder 4"/>
          <p:cNvSpPr>
            <a:spLocks noGrp="1"/>
          </p:cNvSpPr>
          <p:nvPr>
            <p:ph type="sldNum" sz="quarter" idx="12"/>
          </p:nvPr>
        </p:nvSpPr>
        <p:spPr/>
        <p:txBody>
          <a:bodyPr/>
          <a:lstStyle/>
          <a:p>
            <a:fld id="{8AEC5C4F-499E-411A-9708-CDB82511E420}" type="slidenum">
              <a:rPr lang="en-GB" smtClean="0"/>
              <a:t>17</a:t>
            </a:fld>
            <a:endParaRPr lang="en-GB"/>
          </a:p>
        </p:txBody>
      </p:sp>
    </p:spTree>
    <p:extLst>
      <p:ext uri="{BB962C8B-B14F-4D97-AF65-F5344CB8AC3E}">
        <p14:creationId xmlns:p14="http://schemas.microsoft.com/office/powerpoint/2010/main" val="2384269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34" presetClass="emph" presetSubtype="0" fill="hold" nodeType="clickEffect">
                                  <p:stCondLst>
                                    <p:cond delay="0"/>
                                  </p:stCondLst>
                                  <p:iterate type="lt">
                                    <p:tmPct val="10000"/>
                                  </p:iterate>
                                  <p:childTnLst>
                                    <p:animMotion origin="layout" path="M 0.0 0.0 L 0.0 -0.07213" pathEditMode="relative" ptsTypes="">
                                      <p:cBhvr>
                                        <p:cTn id="18" dur="250" accel="50000" decel="50000" autoRev="1" fill="hold">
                                          <p:stCondLst>
                                            <p:cond delay="0"/>
                                          </p:stCondLst>
                                        </p:cTn>
                                        <p:tgtEl>
                                          <p:spTgt spid="3">
                                            <p:txEl>
                                              <p:pRg st="2" end="2"/>
                                            </p:txEl>
                                          </p:spTgt>
                                        </p:tgtEl>
                                        <p:attrNameLst>
                                          <p:attrName>ppt_x</p:attrName>
                                          <p:attrName>ppt_y</p:attrName>
                                        </p:attrNameLst>
                                      </p:cBhvr>
                                    </p:animMotion>
                                    <p:animRot by="1500000">
                                      <p:cBhvr>
                                        <p:cTn id="19" dur="125" fill="hold">
                                          <p:stCondLst>
                                            <p:cond delay="0"/>
                                          </p:stCondLst>
                                        </p:cTn>
                                        <p:tgtEl>
                                          <p:spTgt spid="3">
                                            <p:txEl>
                                              <p:pRg st="2" end="2"/>
                                            </p:txEl>
                                          </p:spTgt>
                                        </p:tgtEl>
                                        <p:attrNameLst>
                                          <p:attrName>r</p:attrName>
                                        </p:attrNameLst>
                                      </p:cBhvr>
                                    </p:animRot>
                                    <p:animRot by="-1500000">
                                      <p:cBhvr>
                                        <p:cTn id="20" dur="125" fill="hold">
                                          <p:stCondLst>
                                            <p:cond delay="125"/>
                                          </p:stCondLst>
                                        </p:cTn>
                                        <p:tgtEl>
                                          <p:spTgt spid="3">
                                            <p:txEl>
                                              <p:pRg st="2" end="2"/>
                                            </p:txEl>
                                          </p:spTgt>
                                        </p:tgtEl>
                                        <p:attrNameLst>
                                          <p:attrName>r</p:attrName>
                                        </p:attrNameLst>
                                      </p:cBhvr>
                                    </p:animRot>
                                    <p:animRot by="-1500000">
                                      <p:cBhvr>
                                        <p:cTn id="21" dur="125" fill="hold">
                                          <p:stCondLst>
                                            <p:cond delay="250"/>
                                          </p:stCondLst>
                                        </p:cTn>
                                        <p:tgtEl>
                                          <p:spTgt spid="3">
                                            <p:txEl>
                                              <p:pRg st="2" end="2"/>
                                            </p:txEl>
                                          </p:spTgt>
                                        </p:tgtEl>
                                        <p:attrNameLst>
                                          <p:attrName>r</p:attrName>
                                        </p:attrNameLst>
                                      </p:cBhvr>
                                    </p:animRot>
                                    <p:animRot by="1500000">
                                      <p:cBhvr>
                                        <p:cTn id="22" dur="125" fill="hold">
                                          <p:stCondLst>
                                            <p:cond delay="375"/>
                                          </p:stCondLst>
                                        </p:cTn>
                                        <p:tgtEl>
                                          <p:spTgt spid="3">
                                            <p:txEl>
                                              <p:pRg st="2" end="2"/>
                                            </p:txEl>
                                          </p:spTgt>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01" y="764704"/>
            <a:ext cx="8229600" cy="1066800"/>
          </a:xfrm>
        </p:spPr>
        <p:txBody>
          <a:bodyPr>
            <a:normAutofit fontScale="90000"/>
          </a:bodyPr>
          <a:lstStyle/>
          <a:p>
            <a:pPr algn="ctr"/>
            <a:r>
              <a:rPr lang="en-GB" dirty="0"/>
              <a:t>Ladder of Opportunities 	</a:t>
            </a:r>
            <a:br>
              <a:rPr lang="en-GB" dirty="0"/>
            </a:br>
            <a:r>
              <a:rPr lang="en-GB" dirty="0"/>
              <a:t>in the</a:t>
            </a:r>
            <a:br>
              <a:rPr lang="en-GB" dirty="0"/>
            </a:br>
            <a:r>
              <a:rPr lang="en-GB" dirty="0"/>
              <a:t>Poultry Value Chain </a:t>
            </a:r>
          </a:p>
        </p:txBody>
      </p:sp>
      <p:sp>
        <p:nvSpPr>
          <p:cNvPr id="3" name="Content Placeholder 2"/>
          <p:cNvSpPr>
            <a:spLocks noGrp="1"/>
          </p:cNvSpPr>
          <p:nvPr>
            <p:ph idx="1"/>
          </p:nvPr>
        </p:nvSpPr>
        <p:spPr>
          <a:xfrm>
            <a:off x="179512" y="2249424"/>
            <a:ext cx="8507288" cy="4491944"/>
          </a:xfrm>
        </p:spPr>
        <p:txBody>
          <a:bodyPr>
            <a:normAutofit fontScale="25000" lnSpcReduction="20000"/>
          </a:bodyPr>
          <a:lstStyle/>
          <a:p>
            <a:pPr>
              <a:buFont typeface="Wingdings" panose="05000000000000000000" pitchFamily="2" charset="2"/>
              <a:buChar char="ü"/>
            </a:pPr>
            <a:r>
              <a:rPr lang="en-GB" sz="7200" dirty="0"/>
              <a:t>Breeders / Hatcheries</a:t>
            </a:r>
          </a:p>
          <a:p>
            <a:pPr>
              <a:buFont typeface="Wingdings" panose="05000000000000000000" pitchFamily="2" charset="2"/>
              <a:buChar char="ü"/>
            </a:pPr>
            <a:r>
              <a:rPr lang="en-GB" sz="7200" dirty="0"/>
              <a:t>Rearing (DOC for Table Meat / POL for Layers)</a:t>
            </a:r>
          </a:p>
          <a:p>
            <a:pPr>
              <a:buFont typeface="Wingdings" panose="05000000000000000000" pitchFamily="2" charset="2"/>
              <a:buChar char="ü"/>
            </a:pPr>
            <a:r>
              <a:rPr lang="en-GB" sz="7200" dirty="0"/>
              <a:t>Egg Marketing</a:t>
            </a:r>
          </a:p>
          <a:p>
            <a:pPr>
              <a:buFont typeface="Wingdings" panose="05000000000000000000" pitchFamily="2" charset="2"/>
              <a:buChar char="ü"/>
            </a:pPr>
            <a:r>
              <a:rPr lang="en-GB" sz="7200" dirty="0"/>
              <a:t>Marketing of Old Layers</a:t>
            </a:r>
          </a:p>
          <a:p>
            <a:pPr>
              <a:buFont typeface="Wingdings" panose="05000000000000000000" pitchFamily="2" charset="2"/>
              <a:buChar char="ü"/>
            </a:pPr>
            <a:r>
              <a:rPr lang="en-GB" sz="7200" dirty="0"/>
              <a:t>Broiler Processing</a:t>
            </a:r>
          </a:p>
          <a:p>
            <a:pPr>
              <a:buFont typeface="Wingdings" panose="05000000000000000000" pitchFamily="2" charset="2"/>
              <a:buChar char="ü"/>
            </a:pPr>
            <a:r>
              <a:rPr lang="en-GB" sz="7200" dirty="0"/>
              <a:t>Transportation of Animals and Inputs</a:t>
            </a:r>
          </a:p>
          <a:p>
            <a:pPr>
              <a:buFont typeface="Wingdings" panose="05000000000000000000" pitchFamily="2" charset="2"/>
              <a:buChar char="ü"/>
            </a:pPr>
            <a:r>
              <a:rPr lang="en-GB" sz="7200" dirty="0"/>
              <a:t>Feed Mill (work force – Commercial Millers &amp; Toll Millers)</a:t>
            </a:r>
          </a:p>
          <a:p>
            <a:pPr>
              <a:buFont typeface="Wingdings" panose="05000000000000000000" pitchFamily="2" charset="2"/>
              <a:buChar char="ü"/>
            </a:pPr>
            <a:r>
              <a:rPr lang="en-GB" sz="7200" dirty="0"/>
              <a:t>Raw Material Input Suppliers / Importers (Maize, Sorghum, Wheat, W/Offal, Cassava, Soya Beans, GNC, PKC, Salt, Fish Meal, Premixes, Amino Acids – Lysine, Methionine)</a:t>
            </a:r>
          </a:p>
          <a:p>
            <a:pPr>
              <a:buFont typeface="Wingdings" panose="05000000000000000000" pitchFamily="2" charset="2"/>
              <a:buChar char="ü"/>
            </a:pPr>
            <a:r>
              <a:rPr lang="en-GB" sz="7200" dirty="0"/>
              <a:t>Direct / Contract Crop Producers / Growers (e.g. Grains)</a:t>
            </a:r>
          </a:p>
          <a:p>
            <a:pPr>
              <a:buFont typeface="Wingdings" panose="05000000000000000000" pitchFamily="2" charset="2"/>
              <a:buChar char="ü"/>
            </a:pPr>
            <a:r>
              <a:rPr lang="en-GB" sz="7200" dirty="0"/>
              <a:t>Engineers / Technicians  (manufacturing, repair of machineries, fabrication)</a:t>
            </a:r>
          </a:p>
          <a:p>
            <a:pPr>
              <a:buFont typeface="Wingdings" panose="05000000000000000000" pitchFamily="2" charset="2"/>
              <a:buChar char="ü"/>
            </a:pPr>
            <a:r>
              <a:rPr lang="en-GB" sz="7200" dirty="0"/>
              <a:t>Animal Health Manager (Veterinary Doctors, Animal Scientists, Extension Workers)</a:t>
            </a:r>
          </a:p>
          <a:p>
            <a:pPr>
              <a:buFont typeface="Wingdings" panose="05000000000000000000" pitchFamily="2" charset="2"/>
              <a:buChar char="ü"/>
            </a:pPr>
            <a:r>
              <a:rPr lang="en-GB" sz="7200" dirty="0"/>
              <a:t>Nutritionists – for feed formulation</a:t>
            </a:r>
          </a:p>
          <a:p>
            <a:pPr>
              <a:buFont typeface="Wingdings" panose="05000000000000000000" pitchFamily="2" charset="2"/>
              <a:buChar char="ü"/>
            </a:pPr>
            <a:r>
              <a:rPr lang="en-GB" sz="7200" dirty="0"/>
              <a:t>Pest Controllers </a:t>
            </a:r>
          </a:p>
          <a:p>
            <a:pPr>
              <a:buFont typeface="Wingdings" panose="05000000000000000000" pitchFamily="2" charset="2"/>
              <a:buChar char="ü"/>
            </a:pPr>
            <a:r>
              <a:rPr lang="en-GB" sz="7200" dirty="0"/>
              <a:t>Waste to Wealth/ Manure Management (conversion to gas)</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72200" y="620688"/>
            <a:ext cx="2619375" cy="32403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Date Placeholder 3"/>
          <p:cNvSpPr>
            <a:spLocks noGrp="1"/>
          </p:cNvSpPr>
          <p:nvPr>
            <p:ph type="dt" sz="half" idx="10"/>
          </p:nvPr>
        </p:nvSpPr>
        <p:spPr/>
        <p:txBody>
          <a:bodyPr/>
          <a:lstStyle/>
          <a:p>
            <a:fld id="{9F42640A-6D76-45FD-A2A3-7781B0D8BDA2}" type="datetime1">
              <a:rPr lang="en-GB" smtClean="0"/>
              <a:t>04/02/2020</a:t>
            </a:fld>
            <a:endParaRPr lang="en-GB"/>
          </a:p>
        </p:txBody>
      </p:sp>
      <p:sp>
        <p:nvSpPr>
          <p:cNvPr id="6" name="Slide Number Placeholder 5"/>
          <p:cNvSpPr>
            <a:spLocks noGrp="1"/>
          </p:cNvSpPr>
          <p:nvPr>
            <p:ph type="sldNum" sz="quarter" idx="12"/>
          </p:nvPr>
        </p:nvSpPr>
        <p:spPr/>
        <p:txBody>
          <a:bodyPr/>
          <a:lstStyle/>
          <a:p>
            <a:fld id="{8AEC5C4F-499E-411A-9708-CDB82511E420}" type="slidenum">
              <a:rPr lang="en-GB" smtClean="0"/>
              <a:t>18</a:t>
            </a:fld>
            <a:endParaRPr lang="en-GB"/>
          </a:p>
        </p:txBody>
      </p:sp>
    </p:spTree>
    <p:extLst>
      <p:ext uri="{BB962C8B-B14F-4D97-AF65-F5344CB8AC3E}">
        <p14:creationId xmlns:p14="http://schemas.microsoft.com/office/powerpoint/2010/main" val="1303214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wipe(down)">
                                      <p:cBhvr>
                                        <p:cTn id="7" dur="580">
                                          <p:stCondLst>
                                            <p:cond delay="0"/>
                                          </p:stCondLst>
                                        </p:cTn>
                                        <p:tgtEl>
                                          <p:spTgt spid="1026"/>
                                        </p:tgtEl>
                                      </p:cBhvr>
                                    </p:animEffect>
                                    <p:anim calcmode="lin" valueType="num">
                                      <p:cBhvr>
                                        <p:cTn id="8" dur="1822" tmFilter="0,0; 0.14,0.36; 0.43,0.73; 0.71,0.91; 1.0,1.0">
                                          <p:stCondLst>
                                            <p:cond delay="0"/>
                                          </p:stCondLst>
                                        </p:cTn>
                                        <p:tgtEl>
                                          <p:spTgt spid="1026"/>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026"/>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026"/>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026"/>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026"/>
                                        </p:tgtEl>
                                        <p:attrNameLst>
                                          <p:attrName>ppt_y</p:attrName>
                                        </p:attrNameLst>
                                      </p:cBhvr>
                                      <p:tavLst>
                                        <p:tav tm="0" fmla="#ppt_y-sin(pi*$)/81">
                                          <p:val>
                                            <p:fltVal val="0"/>
                                          </p:val>
                                        </p:tav>
                                        <p:tav tm="100000">
                                          <p:val>
                                            <p:fltVal val="1"/>
                                          </p:val>
                                        </p:tav>
                                      </p:tavLst>
                                    </p:anim>
                                    <p:animScale>
                                      <p:cBhvr>
                                        <p:cTn id="13" dur="26">
                                          <p:stCondLst>
                                            <p:cond delay="650"/>
                                          </p:stCondLst>
                                        </p:cTn>
                                        <p:tgtEl>
                                          <p:spTgt spid="1026"/>
                                        </p:tgtEl>
                                      </p:cBhvr>
                                      <p:to x="100000" y="60000"/>
                                    </p:animScale>
                                    <p:animScale>
                                      <p:cBhvr>
                                        <p:cTn id="14" dur="166" decel="50000">
                                          <p:stCondLst>
                                            <p:cond delay="676"/>
                                          </p:stCondLst>
                                        </p:cTn>
                                        <p:tgtEl>
                                          <p:spTgt spid="1026"/>
                                        </p:tgtEl>
                                      </p:cBhvr>
                                      <p:to x="100000" y="100000"/>
                                    </p:animScale>
                                    <p:animScale>
                                      <p:cBhvr>
                                        <p:cTn id="15" dur="26">
                                          <p:stCondLst>
                                            <p:cond delay="1312"/>
                                          </p:stCondLst>
                                        </p:cTn>
                                        <p:tgtEl>
                                          <p:spTgt spid="1026"/>
                                        </p:tgtEl>
                                      </p:cBhvr>
                                      <p:to x="100000" y="80000"/>
                                    </p:animScale>
                                    <p:animScale>
                                      <p:cBhvr>
                                        <p:cTn id="16" dur="166" decel="50000">
                                          <p:stCondLst>
                                            <p:cond delay="1338"/>
                                          </p:stCondLst>
                                        </p:cTn>
                                        <p:tgtEl>
                                          <p:spTgt spid="1026"/>
                                        </p:tgtEl>
                                      </p:cBhvr>
                                      <p:to x="100000" y="100000"/>
                                    </p:animScale>
                                    <p:animScale>
                                      <p:cBhvr>
                                        <p:cTn id="17" dur="26">
                                          <p:stCondLst>
                                            <p:cond delay="1642"/>
                                          </p:stCondLst>
                                        </p:cTn>
                                        <p:tgtEl>
                                          <p:spTgt spid="1026"/>
                                        </p:tgtEl>
                                      </p:cBhvr>
                                      <p:to x="100000" y="90000"/>
                                    </p:animScale>
                                    <p:animScale>
                                      <p:cBhvr>
                                        <p:cTn id="18" dur="166" decel="50000">
                                          <p:stCondLst>
                                            <p:cond delay="1668"/>
                                          </p:stCondLst>
                                        </p:cTn>
                                        <p:tgtEl>
                                          <p:spTgt spid="1026"/>
                                        </p:tgtEl>
                                      </p:cBhvr>
                                      <p:to x="100000" y="100000"/>
                                    </p:animScale>
                                    <p:animScale>
                                      <p:cBhvr>
                                        <p:cTn id="19" dur="26">
                                          <p:stCondLst>
                                            <p:cond delay="1808"/>
                                          </p:stCondLst>
                                        </p:cTn>
                                        <p:tgtEl>
                                          <p:spTgt spid="1026"/>
                                        </p:tgtEl>
                                      </p:cBhvr>
                                      <p:to x="100000" y="95000"/>
                                    </p:animScale>
                                    <p:animScale>
                                      <p:cBhvr>
                                        <p:cTn id="20" dur="166" decel="50000">
                                          <p:stCondLst>
                                            <p:cond delay="1834"/>
                                          </p:stCondLst>
                                        </p:cTn>
                                        <p:tgtEl>
                                          <p:spTgt spid="1026"/>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31" presetClass="entr" presetSubtype="0" fill="hold" grpId="0" nodeType="clickEffect">
                                  <p:stCondLst>
                                    <p:cond delay="0"/>
                                  </p:stCondLst>
                                  <p:childTnLst>
                                    <p:set>
                                      <p:cBhvr>
                                        <p:cTn id="24" dur="1" fill="hold">
                                          <p:stCondLst>
                                            <p:cond delay="0"/>
                                          </p:stCondLst>
                                        </p:cTn>
                                        <p:tgtEl>
                                          <p:spTgt spid="2"/>
                                        </p:tgtEl>
                                        <p:attrNameLst>
                                          <p:attrName>style.visibility</p:attrName>
                                        </p:attrNameLst>
                                      </p:cBhvr>
                                      <p:to>
                                        <p:strVal val="visible"/>
                                      </p:to>
                                    </p:set>
                                    <p:anim calcmode="lin" valueType="num">
                                      <p:cBhvr>
                                        <p:cTn id="25" dur="1000" fill="hold"/>
                                        <p:tgtEl>
                                          <p:spTgt spid="2"/>
                                        </p:tgtEl>
                                        <p:attrNameLst>
                                          <p:attrName>ppt_w</p:attrName>
                                        </p:attrNameLst>
                                      </p:cBhvr>
                                      <p:tavLst>
                                        <p:tav tm="0">
                                          <p:val>
                                            <p:fltVal val="0"/>
                                          </p:val>
                                        </p:tav>
                                        <p:tav tm="100000">
                                          <p:val>
                                            <p:strVal val="#ppt_w"/>
                                          </p:val>
                                        </p:tav>
                                      </p:tavLst>
                                    </p:anim>
                                    <p:anim calcmode="lin" valueType="num">
                                      <p:cBhvr>
                                        <p:cTn id="26" dur="1000" fill="hold"/>
                                        <p:tgtEl>
                                          <p:spTgt spid="2"/>
                                        </p:tgtEl>
                                        <p:attrNameLst>
                                          <p:attrName>ppt_h</p:attrName>
                                        </p:attrNameLst>
                                      </p:cBhvr>
                                      <p:tavLst>
                                        <p:tav tm="0">
                                          <p:val>
                                            <p:fltVal val="0"/>
                                          </p:val>
                                        </p:tav>
                                        <p:tav tm="100000">
                                          <p:val>
                                            <p:strVal val="#ppt_h"/>
                                          </p:val>
                                        </p:tav>
                                      </p:tavLst>
                                    </p:anim>
                                    <p:anim calcmode="lin" valueType="num">
                                      <p:cBhvr>
                                        <p:cTn id="27" dur="1000" fill="hold"/>
                                        <p:tgtEl>
                                          <p:spTgt spid="2"/>
                                        </p:tgtEl>
                                        <p:attrNameLst>
                                          <p:attrName>style.rotation</p:attrName>
                                        </p:attrNameLst>
                                      </p:cBhvr>
                                      <p:tavLst>
                                        <p:tav tm="0">
                                          <p:val>
                                            <p:fltVal val="90"/>
                                          </p:val>
                                        </p:tav>
                                        <p:tav tm="100000">
                                          <p:val>
                                            <p:fltVal val="0"/>
                                          </p:val>
                                        </p:tav>
                                      </p:tavLst>
                                    </p:anim>
                                    <p:animEffect transition="in" filter="fade">
                                      <p:cBhvr>
                                        <p:cTn id="28" dur="1000"/>
                                        <p:tgtEl>
                                          <p:spTgt spid="2"/>
                                        </p:tgtEl>
                                      </p:cBhvr>
                                    </p:animEffect>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3">
                                            <p:txEl>
                                              <p:pRg st="0" end="0"/>
                                            </p:txEl>
                                          </p:spTgt>
                                        </p:tgtEl>
                                        <p:attrNameLst>
                                          <p:attrName>style.visibility</p:attrName>
                                        </p:attrNameLst>
                                      </p:cBhvr>
                                      <p:to>
                                        <p:strVal val="visible"/>
                                      </p:to>
                                    </p:set>
                                    <p:anim calcmode="lin" valueType="num">
                                      <p:cBhvr additive="base">
                                        <p:cTn id="3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3">
                                            <p:txEl>
                                              <p:pRg st="1" end="1"/>
                                            </p:txEl>
                                          </p:spTgt>
                                        </p:tgtEl>
                                        <p:attrNameLst>
                                          <p:attrName>style.visibility</p:attrName>
                                        </p:attrNameLst>
                                      </p:cBhvr>
                                      <p:to>
                                        <p:strVal val="visible"/>
                                      </p:to>
                                    </p:set>
                                    <p:anim calcmode="lin" valueType="num">
                                      <p:cBhvr additive="base">
                                        <p:cTn id="39"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nodeType="clickEffect">
                                  <p:stCondLst>
                                    <p:cond delay="0"/>
                                  </p:stCondLst>
                                  <p:childTnLst>
                                    <p:set>
                                      <p:cBhvr>
                                        <p:cTn id="44" dur="1" fill="hold">
                                          <p:stCondLst>
                                            <p:cond delay="0"/>
                                          </p:stCondLst>
                                        </p:cTn>
                                        <p:tgtEl>
                                          <p:spTgt spid="3">
                                            <p:txEl>
                                              <p:pRg st="2" end="2"/>
                                            </p:txEl>
                                          </p:spTgt>
                                        </p:tgtEl>
                                        <p:attrNameLst>
                                          <p:attrName>style.visibility</p:attrName>
                                        </p:attrNameLst>
                                      </p:cBhvr>
                                      <p:to>
                                        <p:strVal val="visible"/>
                                      </p:to>
                                    </p:set>
                                    <p:anim calcmode="lin" valueType="num">
                                      <p:cBhvr additive="base">
                                        <p:cTn id="4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nodeType="clickEffect">
                                  <p:stCondLst>
                                    <p:cond delay="0"/>
                                  </p:stCondLst>
                                  <p:childTnLst>
                                    <p:set>
                                      <p:cBhvr>
                                        <p:cTn id="50" dur="1" fill="hold">
                                          <p:stCondLst>
                                            <p:cond delay="0"/>
                                          </p:stCondLst>
                                        </p:cTn>
                                        <p:tgtEl>
                                          <p:spTgt spid="3">
                                            <p:txEl>
                                              <p:pRg st="3" end="3"/>
                                            </p:txEl>
                                          </p:spTgt>
                                        </p:tgtEl>
                                        <p:attrNameLst>
                                          <p:attrName>style.visibility</p:attrName>
                                        </p:attrNameLst>
                                      </p:cBhvr>
                                      <p:to>
                                        <p:strVal val="visible"/>
                                      </p:to>
                                    </p:set>
                                    <p:anim calcmode="lin" valueType="num">
                                      <p:cBhvr additive="base">
                                        <p:cTn id="5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4" fill="hold" nodeType="clickEffect">
                                  <p:stCondLst>
                                    <p:cond delay="0"/>
                                  </p:stCondLst>
                                  <p:childTnLst>
                                    <p:set>
                                      <p:cBhvr>
                                        <p:cTn id="56" dur="1" fill="hold">
                                          <p:stCondLst>
                                            <p:cond delay="0"/>
                                          </p:stCondLst>
                                        </p:cTn>
                                        <p:tgtEl>
                                          <p:spTgt spid="3">
                                            <p:txEl>
                                              <p:pRg st="4" end="4"/>
                                            </p:txEl>
                                          </p:spTgt>
                                        </p:tgtEl>
                                        <p:attrNameLst>
                                          <p:attrName>style.visibility</p:attrName>
                                        </p:attrNameLst>
                                      </p:cBhvr>
                                      <p:to>
                                        <p:strVal val="visible"/>
                                      </p:to>
                                    </p:set>
                                    <p:anim calcmode="lin" valueType="num">
                                      <p:cBhvr additive="base">
                                        <p:cTn id="5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58"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fill="hold" nodeType="clickEffect">
                                  <p:stCondLst>
                                    <p:cond delay="0"/>
                                  </p:stCondLst>
                                  <p:childTnLst>
                                    <p:set>
                                      <p:cBhvr>
                                        <p:cTn id="62" dur="1" fill="hold">
                                          <p:stCondLst>
                                            <p:cond delay="0"/>
                                          </p:stCondLst>
                                        </p:cTn>
                                        <p:tgtEl>
                                          <p:spTgt spid="3">
                                            <p:txEl>
                                              <p:pRg st="5" end="5"/>
                                            </p:txEl>
                                          </p:spTgt>
                                        </p:tgtEl>
                                        <p:attrNameLst>
                                          <p:attrName>style.visibility</p:attrName>
                                        </p:attrNameLst>
                                      </p:cBhvr>
                                      <p:to>
                                        <p:strVal val="visible"/>
                                      </p:to>
                                    </p:set>
                                    <p:anim calcmode="lin" valueType="num">
                                      <p:cBhvr additive="base">
                                        <p:cTn id="63"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64"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2" presetClass="entr" presetSubtype="4" fill="hold" nodeType="clickEffect">
                                  <p:stCondLst>
                                    <p:cond delay="0"/>
                                  </p:stCondLst>
                                  <p:childTnLst>
                                    <p:set>
                                      <p:cBhvr>
                                        <p:cTn id="68" dur="1" fill="hold">
                                          <p:stCondLst>
                                            <p:cond delay="0"/>
                                          </p:stCondLst>
                                        </p:cTn>
                                        <p:tgtEl>
                                          <p:spTgt spid="3">
                                            <p:txEl>
                                              <p:pRg st="6" end="6"/>
                                            </p:txEl>
                                          </p:spTgt>
                                        </p:tgtEl>
                                        <p:attrNameLst>
                                          <p:attrName>style.visibility</p:attrName>
                                        </p:attrNameLst>
                                      </p:cBhvr>
                                      <p:to>
                                        <p:strVal val="visible"/>
                                      </p:to>
                                    </p:set>
                                    <p:anim calcmode="lin" valueType="num">
                                      <p:cBhvr additive="base">
                                        <p:cTn id="69"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70"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2" presetClass="entr" presetSubtype="4" fill="hold" nodeType="clickEffect">
                                  <p:stCondLst>
                                    <p:cond delay="0"/>
                                  </p:stCondLst>
                                  <p:childTnLst>
                                    <p:set>
                                      <p:cBhvr>
                                        <p:cTn id="74" dur="1" fill="hold">
                                          <p:stCondLst>
                                            <p:cond delay="0"/>
                                          </p:stCondLst>
                                        </p:cTn>
                                        <p:tgtEl>
                                          <p:spTgt spid="3">
                                            <p:txEl>
                                              <p:pRg st="7" end="7"/>
                                            </p:txEl>
                                          </p:spTgt>
                                        </p:tgtEl>
                                        <p:attrNameLst>
                                          <p:attrName>style.visibility</p:attrName>
                                        </p:attrNameLst>
                                      </p:cBhvr>
                                      <p:to>
                                        <p:strVal val="visible"/>
                                      </p:to>
                                    </p:set>
                                    <p:anim calcmode="lin" valueType="num">
                                      <p:cBhvr additive="base">
                                        <p:cTn id="75"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76"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77" fill="hold">
                      <p:stCondLst>
                        <p:cond delay="indefinite"/>
                      </p:stCondLst>
                      <p:childTnLst>
                        <p:par>
                          <p:cTn id="78" fill="hold">
                            <p:stCondLst>
                              <p:cond delay="0"/>
                            </p:stCondLst>
                            <p:childTnLst>
                              <p:par>
                                <p:cTn id="79" presetID="2" presetClass="entr" presetSubtype="4" fill="hold" nodeType="clickEffect">
                                  <p:stCondLst>
                                    <p:cond delay="0"/>
                                  </p:stCondLst>
                                  <p:childTnLst>
                                    <p:set>
                                      <p:cBhvr>
                                        <p:cTn id="80" dur="1" fill="hold">
                                          <p:stCondLst>
                                            <p:cond delay="0"/>
                                          </p:stCondLst>
                                        </p:cTn>
                                        <p:tgtEl>
                                          <p:spTgt spid="3">
                                            <p:txEl>
                                              <p:pRg st="8" end="8"/>
                                            </p:txEl>
                                          </p:spTgt>
                                        </p:tgtEl>
                                        <p:attrNameLst>
                                          <p:attrName>style.visibility</p:attrName>
                                        </p:attrNameLst>
                                      </p:cBhvr>
                                      <p:to>
                                        <p:strVal val="visible"/>
                                      </p:to>
                                    </p:set>
                                    <p:anim calcmode="lin" valueType="num">
                                      <p:cBhvr additive="base">
                                        <p:cTn id="81"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82"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83" fill="hold">
                      <p:stCondLst>
                        <p:cond delay="indefinite"/>
                      </p:stCondLst>
                      <p:childTnLst>
                        <p:par>
                          <p:cTn id="84" fill="hold">
                            <p:stCondLst>
                              <p:cond delay="0"/>
                            </p:stCondLst>
                            <p:childTnLst>
                              <p:par>
                                <p:cTn id="85" presetID="2" presetClass="entr" presetSubtype="4" fill="hold" nodeType="clickEffect">
                                  <p:stCondLst>
                                    <p:cond delay="0"/>
                                  </p:stCondLst>
                                  <p:childTnLst>
                                    <p:set>
                                      <p:cBhvr>
                                        <p:cTn id="86" dur="1" fill="hold">
                                          <p:stCondLst>
                                            <p:cond delay="0"/>
                                          </p:stCondLst>
                                        </p:cTn>
                                        <p:tgtEl>
                                          <p:spTgt spid="3">
                                            <p:txEl>
                                              <p:pRg st="9" end="9"/>
                                            </p:txEl>
                                          </p:spTgt>
                                        </p:tgtEl>
                                        <p:attrNameLst>
                                          <p:attrName>style.visibility</p:attrName>
                                        </p:attrNameLst>
                                      </p:cBhvr>
                                      <p:to>
                                        <p:strVal val="visible"/>
                                      </p:to>
                                    </p:set>
                                    <p:anim calcmode="lin" valueType="num">
                                      <p:cBhvr additive="base">
                                        <p:cTn id="87"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88"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89" fill="hold">
                      <p:stCondLst>
                        <p:cond delay="indefinite"/>
                      </p:stCondLst>
                      <p:childTnLst>
                        <p:par>
                          <p:cTn id="90" fill="hold">
                            <p:stCondLst>
                              <p:cond delay="0"/>
                            </p:stCondLst>
                            <p:childTnLst>
                              <p:par>
                                <p:cTn id="91" presetID="2" presetClass="entr" presetSubtype="4" fill="hold" nodeType="clickEffect">
                                  <p:stCondLst>
                                    <p:cond delay="0"/>
                                  </p:stCondLst>
                                  <p:childTnLst>
                                    <p:set>
                                      <p:cBhvr>
                                        <p:cTn id="92" dur="1" fill="hold">
                                          <p:stCondLst>
                                            <p:cond delay="0"/>
                                          </p:stCondLst>
                                        </p:cTn>
                                        <p:tgtEl>
                                          <p:spTgt spid="3">
                                            <p:txEl>
                                              <p:pRg st="10" end="10"/>
                                            </p:txEl>
                                          </p:spTgt>
                                        </p:tgtEl>
                                        <p:attrNameLst>
                                          <p:attrName>style.visibility</p:attrName>
                                        </p:attrNameLst>
                                      </p:cBhvr>
                                      <p:to>
                                        <p:strVal val="visible"/>
                                      </p:to>
                                    </p:set>
                                    <p:anim calcmode="lin" valueType="num">
                                      <p:cBhvr additive="base">
                                        <p:cTn id="93"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94" dur="500" fill="hold"/>
                                        <p:tgtEl>
                                          <p:spTgt spid="3">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95" fill="hold">
                      <p:stCondLst>
                        <p:cond delay="indefinite"/>
                      </p:stCondLst>
                      <p:childTnLst>
                        <p:par>
                          <p:cTn id="96" fill="hold">
                            <p:stCondLst>
                              <p:cond delay="0"/>
                            </p:stCondLst>
                            <p:childTnLst>
                              <p:par>
                                <p:cTn id="97" presetID="2" presetClass="entr" presetSubtype="4" fill="hold" nodeType="clickEffect">
                                  <p:stCondLst>
                                    <p:cond delay="0"/>
                                  </p:stCondLst>
                                  <p:childTnLst>
                                    <p:set>
                                      <p:cBhvr>
                                        <p:cTn id="98" dur="1" fill="hold">
                                          <p:stCondLst>
                                            <p:cond delay="0"/>
                                          </p:stCondLst>
                                        </p:cTn>
                                        <p:tgtEl>
                                          <p:spTgt spid="3">
                                            <p:txEl>
                                              <p:pRg st="11" end="11"/>
                                            </p:txEl>
                                          </p:spTgt>
                                        </p:tgtEl>
                                        <p:attrNameLst>
                                          <p:attrName>style.visibility</p:attrName>
                                        </p:attrNameLst>
                                      </p:cBhvr>
                                      <p:to>
                                        <p:strVal val="visible"/>
                                      </p:to>
                                    </p:set>
                                    <p:anim calcmode="lin" valueType="num">
                                      <p:cBhvr additive="base">
                                        <p:cTn id="99" dur="500" fill="hold"/>
                                        <p:tgtEl>
                                          <p:spTgt spid="3">
                                            <p:txEl>
                                              <p:pRg st="11" end="11"/>
                                            </p:txEl>
                                          </p:spTgt>
                                        </p:tgtEl>
                                        <p:attrNameLst>
                                          <p:attrName>ppt_x</p:attrName>
                                        </p:attrNameLst>
                                      </p:cBhvr>
                                      <p:tavLst>
                                        <p:tav tm="0">
                                          <p:val>
                                            <p:strVal val="#ppt_x"/>
                                          </p:val>
                                        </p:tav>
                                        <p:tav tm="100000">
                                          <p:val>
                                            <p:strVal val="#ppt_x"/>
                                          </p:val>
                                        </p:tav>
                                      </p:tavLst>
                                    </p:anim>
                                    <p:anim calcmode="lin" valueType="num">
                                      <p:cBhvr additive="base">
                                        <p:cTn id="100" dur="500" fill="hold"/>
                                        <p:tgtEl>
                                          <p:spTgt spid="3">
                                            <p:txEl>
                                              <p:pRg st="11" end="11"/>
                                            </p:txEl>
                                          </p:spTgt>
                                        </p:tgtEl>
                                        <p:attrNameLst>
                                          <p:attrName>ppt_y</p:attrName>
                                        </p:attrNameLst>
                                      </p:cBhvr>
                                      <p:tavLst>
                                        <p:tav tm="0">
                                          <p:val>
                                            <p:strVal val="1+#ppt_h/2"/>
                                          </p:val>
                                        </p:tav>
                                        <p:tav tm="100000">
                                          <p:val>
                                            <p:strVal val="#ppt_y"/>
                                          </p:val>
                                        </p:tav>
                                      </p:tavLst>
                                    </p:anim>
                                  </p:childTnLst>
                                </p:cTn>
                              </p:par>
                            </p:childTnLst>
                          </p:cTn>
                        </p:par>
                      </p:childTnLst>
                    </p:cTn>
                  </p:par>
                  <p:par>
                    <p:cTn id="101" fill="hold">
                      <p:stCondLst>
                        <p:cond delay="indefinite"/>
                      </p:stCondLst>
                      <p:childTnLst>
                        <p:par>
                          <p:cTn id="102" fill="hold">
                            <p:stCondLst>
                              <p:cond delay="0"/>
                            </p:stCondLst>
                            <p:childTnLst>
                              <p:par>
                                <p:cTn id="103" presetID="2" presetClass="entr" presetSubtype="4" fill="hold" nodeType="clickEffect">
                                  <p:stCondLst>
                                    <p:cond delay="0"/>
                                  </p:stCondLst>
                                  <p:childTnLst>
                                    <p:set>
                                      <p:cBhvr>
                                        <p:cTn id="104" dur="1" fill="hold">
                                          <p:stCondLst>
                                            <p:cond delay="0"/>
                                          </p:stCondLst>
                                        </p:cTn>
                                        <p:tgtEl>
                                          <p:spTgt spid="3">
                                            <p:txEl>
                                              <p:pRg st="12" end="12"/>
                                            </p:txEl>
                                          </p:spTgt>
                                        </p:tgtEl>
                                        <p:attrNameLst>
                                          <p:attrName>style.visibility</p:attrName>
                                        </p:attrNameLst>
                                      </p:cBhvr>
                                      <p:to>
                                        <p:strVal val="visible"/>
                                      </p:to>
                                    </p:set>
                                    <p:anim calcmode="lin" valueType="num">
                                      <p:cBhvr additive="base">
                                        <p:cTn id="105" dur="500" fill="hold"/>
                                        <p:tgtEl>
                                          <p:spTgt spid="3">
                                            <p:txEl>
                                              <p:pRg st="12" end="12"/>
                                            </p:txEl>
                                          </p:spTgt>
                                        </p:tgtEl>
                                        <p:attrNameLst>
                                          <p:attrName>ppt_x</p:attrName>
                                        </p:attrNameLst>
                                      </p:cBhvr>
                                      <p:tavLst>
                                        <p:tav tm="0">
                                          <p:val>
                                            <p:strVal val="#ppt_x"/>
                                          </p:val>
                                        </p:tav>
                                        <p:tav tm="100000">
                                          <p:val>
                                            <p:strVal val="#ppt_x"/>
                                          </p:val>
                                        </p:tav>
                                      </p:tavLst>
                                    </p:anim>
                                    <p:anim calcmode="lin" valueType="num">
                                      <p:cBhvr additive="base">
                                        <p:cTn id="106" dur="500" fill="hold"/>
                                        <p:tgtEl>
                                          <p:spTgt spid="3">
                                            <p:txEl>
                                              <p:pRg st="12" end="12"/>
                                            </p:txEl>
                                          </p:spTgt>
                                        </p:tgtEl>
                                        <p:attrNameLst>
                                          <p:attrName>ppt_y</p:attrName>
                                        </p:attrNameLst>
                                      </p:cBhvr>
                                      <p:tavLst>
                                        <p:tav tm="0">
                                          <p:val>
                                            <p:strVal val="1+#ppt_h/2"/>
                                          </p:val>
                                        </p:tav>
                                        <p:tav tm="100000">
                                          <p:val>
                                            <p:strVal val="#ppt_y"/>
                                          </p:val>
                                        </p:tav>
                                      </p:tavLst>
                                    </p:anim>
                                  </p:childTnLst>
                                </p:cTn>
                              </p:par>
                            </p:childTnLst>
                          </p:cTn>
                        </p:par>
                      </p:childTnLst>
                    </p:cTn>
                  </p:par>
                  <p:par>
                    <p:cTn id="107" fill="hold">
                      <p:stCondLst>
                        <p:cond delay="indefinite"/>
                      </p:stCondLst>
                      <p:childTnLst>
                        <p:par>
                          <p:cTn id="108" fill="hold">
                            <p:stCondLst>
                              <p:cond delay="0"/>
                            </p:stCondLst>
                            <p:childTnLst>
                              <p:par>
                                <p:cTn id="109" presetID="2" presetClass="entr" presetSubtype="4" fill="hold" nodeType="clickEffect">
                                  <p:stCondLst>
                                    <p:cond delay="0"/>
                                  </p:stCondLst>
                                  <p:childTnLst>
                                    <p:set>
                                      <p:cBhvr>
                                        <p:cTn id="110" dur="1" fill="hold">
                                          <p:stCondLst>
                                            <p:cond delay="0"/>
                                          </p:stCondLst>
                                        </p:cTn>
                                        <p:tgtEl>
                                          <p:spTgt spid="3">
                                            <p:txEl>
                                              <p:pRg st="13" end="13"/>
                                            </p:txEl>
                                          </p:spTgt>
                                        </p:tgtEl>
                                        <p:attrNameLst>
                                          <p:attrName>style.visibility</p:attrName>
                                        </p:attrNameLst>
                                      </p:cBhvr>
                                      <p:to>
                                        <p:strVal val="visible"/>
                                      </p:to>
                                    </p:set>
                                    <p:anim calcmode="lin" valueType="num">
                                      <p:cBhvr additive="base">
                                        <p:cTn id="111" dur="500" fill="hold"/>
                                        <p:tgtEl>
                                          <p:spTgt spid="3">
                                            <p:txEl>
                                              <p:pRg st="13" end="13"/>
                                            </p:txEl>
                                          </p:spTgt>
                                        </p:tgtEl>
                                        <p:attrNameLst>
                                          <p:attrName>ppt_x</p:attrName>
                                        </p:attrNameLst>
                                      </p:cBhvr>
                                      <p:tavLst>
                                        <p:tav tm="0">
                                          <p:val>
                                            <p:strVal val="#ppt_x"/>
                                          </p:val>
                                        </p:tav>
                                        <p:tav tm="100000">
                                          <p:val>
                                            <p:strVal val="#ppt_x"/>
                                          </p:val>
                                        </p:tav>
                                      </p:tavLst>
                                    </p:anim>
                                    <p:anim calcmode="lin" valueType="num">
                                      <p:cBhvr additive="base">
                                        <p:cTn id="112" dur="500" fill="hold"/>
                                        <p:tgtEl>
                                          <p:spTgt spid="3">
                                            <p:txEl>
                                              <p:pRg st="13" end="1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584" y="612648"/>
            <a:ext cx="7576517" cy="60472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Date Placeholder 1"/>
          <p:cNvSpPr>
            <a:spLocks noGrp="1"/>
          </p:cNvSpPr>
          <p:nvPr>
            <p:ph type="dt" sz="half" idx="10"/>
          </p:nvPr>
        </p:nvSpPr>
        <p:spPr/>
        <p:txBody>
          <a:bodyPr/>
          <a:lstStyle/>
          <a:p>
            <a:fld id="{2371B557-D2BD-4D71-820A-1AABCE5610CF}" type="datetime1">
              <a:rPr lang="en-GB" smtClean="0"/>
              <a:t>04/02/2020</a:t>
            </a:fld>
            <a:endParaRPr lang="en-GB"/>
          </a:p>
        </p:txBody>
      </p:sp>
      <p:sp>
        <p:nvSpPr>
          <p:cNvPr id="4" name="Slide Number Placeholder 3"/>
          <p:cNvSpPr>
            <a:spLocks noGrp="1"/>
          </p:cNvSpPr>
          <p:nvPr>
            <p:ph type="sldNum" sz="quarter" idx="12"/>
          </p:nvPr>
        </p:nvSpPr>
        <p:spPr/>
        <p:txBody>
          <a:bodyPr/>
          <a:lstStyle/>
          <a:p>
            <a:fld id="{8AEC5C4F-499E-411A-9708-CDB82511E420}" type="slidenum">
              <a:rPr lang="en-GB" smtClean="0"/>
              <a:t>19</a:t>
            </a:fld>
            <a:endParaRPr lang="en-GB"/>
          </a:p>
        </p:txBody>
      </p:sp>
    </p:spTree>
    <p:extLst>
      <p:ext uri="{BB962C8B-B14F-4D97-AF65-F5344CB8AC3E}">
        <p14:creationId xmlns:p14="http://schemas.microsoft.com/office/powerpoint/2010/main" val="3402981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15362"/>
                                        </p:tgtEl>
                                        <p:attrNameLst>
                                          <p:attrName>style.visibility</p:attrName>
                                        </p:attrNameLst>
                                      </p:cBhvr>
                                      <p:to>
                                        <p:strVal val="visible"/>
                                      </p:to>
                                    </p:set>
                                    <p:anim calcmode="lin" valueType="num">
                                      <p:cBhvr>
                                        <p:cTn id="7" dur="1000" fill="hold"/>
                                        <p:tgtEl>
                                          <p:spTgt spid="15362"/>
                                        </p:tgtEl>
                                        <p:attrNameLst>
                                          <p:attrName>ppt_w</p:attrName>
                                        </p:attrNameLst>
                                      </p:cBhvr>
                                      <p:tavLst>
                                        <p:tav tm="0">
                                          <p:val>
                                            <p:fltVal val="0"/>
                                          </p:val>
                                        </p:tav>
                                        <p:tav tm="100000">
                                          <p:val>
                                            <p:strVal val="#ppt_w"/>
                                          </p:val>
                                        </p:tav>
                                      </p:tavLst>
                                    </p:anim>
                                    <p:anim calcmode="lin" valueType="num">
                                      <p:cBhvr>
                                        <p:cTn id="8" dur="1000" fill="hold"/>
                                        <p:tgtEl>
                                          <p:spTgt spid="15362"/>
                                        </p:tgtEl>
                                        <p:attrNameLst>
                                          <p:attrName>ppt_h</p:attrName>
                                        </p:attrNameLst>
                                      </p:cBhvr>
                                      <p:tavLst>
                                        <p:tav tm="0">
                                          <p:val>
                                            <p:fltVal val="0"/>
                                          </p:val>
                                        </p:tav>
                                        <p:tav tm="100000">
                                          <p:val>
                                            <p:strVal val="#ppt_h"/>
                                          </p:val>
                                        </p:tav>
                                      </p:tavLst>
                                    </p:anim>
                                    <p:anim calcmode="lin" valueType="num">
                                      <p:cBhvr>
                                        <p:cTn id="9" dur="1000" fill="hold"/>
                                        <p:tgtEl>
                                          <p:spTgt spid="15362"/>
                                        </p:tgtEl>
                                        <p:attrNameLst>
                                          <p:attrName>style.rotation</p:attrName>
                                        </p:attrNameLst>
                                      </p:cBhvr>
                                      <p:tavLst>
                                        <p:tav tm="0">
                                          <p:val>
                                            <p:fltVal val="90"/>
                                          </p:val>
                                        </p:tav>
                                        <p:tav tm="100000">
                                          <p:val>
                                            <p:fltVal val="0"/>
                                          </p:val>
                                        </p:tav>
                                      </p:tavLst>
                                    </p:anim>
                                    <p:animEffect transition="in" filter="fade">
                                      <p:cBhvr>
                                        <p:cTn id="10" dur="1000"/>
                                        <p:tgtEl>
                                          <p:spTgt spid="153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33578" t="10714" r="31958" b="10985"/>
          <a:stretch/>
        </p:blipFill>
        <p:spPr bwMode="auto">
          <a:xfrm>
            <a:off x="2843808" y="764704"/>
            <a:ext cx="4484255" cy="57278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Date Placeholder 1"/>
          <p:cNvSpPr>
            <a:spLocks noGrp="1"/>
          </p:cNvSpPr>
          <p:nvPr>
            <p:ph type="dt" sz="half" idx="10"/>
          </p:nvPr>
        </p:nvSpPr>
        <p:spPr/>
        <p:txBody>
          <a:bodyPr/>
          <a:lstStyle/>
          <a:p>
            <a:fld id="{B151113B-AC63-4EC8-834E-8ED52B2FC4AF}" type="datetime1">
              <a:rPr lang="en-GB" smtClean="0"/>
              <a:t>04/02/2020</a:t>
            </a:fld>
            <a:endParaRPr lang="en-GB"/>
          </a:p>
        </p:txBody>
      </p:sp>
      <p:sp>
        <p:nvSpPr>
          <p:cNvPr id="4" name="Slide Number Placeholder 3"/>
          <p:cNvSpPr>
            <a:spLocks noGrp="1"/>
          </p:cNvSpPr>
          <p:nvPr>
            <p:ph type="sldNum" sz="quarter" idx="12"/>
          </p:nvPr>
        </p:nvSpPr>
        <p:spPr/>
        <p:txBody>
          <a:bodyPr/>
          <a:lstStyle/>
          <a:p>
            <a:fld id="{8AEC5C4F-499E-411A-9708-CDB82511E420}" type="slidenum">
              <a:rPr lang="en-GB" smtClean="0"/>
              <a:t>2</a:t>
            </a:fld>
            <a:endParaRPr lang="en-GB"/>
          </a:p>
        </p:txBody>
      </p:sp>
    </p:spTree>
    <p:extLst>
      <p:ext uri="{BB962C8B-B14F-4D97-AF65-F5344CB8AC3E}">
        <p14:creationId xmlns:p14="http://schemas.microsoft.com/office/powerpoint/2010/main" val="40931209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descr="Image result for poultryvalue chain in nigeria&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14663" y="476671"/>
            <a:ext cx="6472504" cy="6388077"/>
          </a:xfrm>
          <a:prstGeom prst="rect">
            <a:avLst/>
          </a:prstGeom>
          <a:noFill/>
          <a:extLst>
            <a:ext uri="{909E8E84-426E-40DD-AFC4-6F175D3DCCD1}">
              <a14:hiddenFill xmlns:a14="http://schemas.microsoft.com/office/drawing/2010/main">
                <a:solidFill>
                  <a:srgbClr val="FFFFFF"/>
                </a:solidFill>
              </a14:hiddenFill>
            </a:ext>
          </a:extLst>
        </p:spPr>
      </p:pic>
      <p:sp>
        <p:nvSpPr>
          <p:cNvPr id="2" name="Date Placeholder 1"/>
          <p:cNvSpPr>
            <a:spLocks noGrp="1"/>
          </p:cNvSpPr>
          <p:nvPr>
            <p:ph type="dt" sz="half" idx="10"/>
          </p:nvPr>
        </p:nvSpPr>
        <p:spPr/>
        <p:txBody>
          <a:bodyPr/>
          <a:lstStyle/>
          <a:p>
            <a:fld id="{75D0EE99-19D7-48F3-B8DF-CD562656CC5A}" type="datetime1">
              <a:rPr lang="en-GB" smtClean="0"/>
              <a:t>04/02/2020</a:t>
            </a:fld>
            <a:endParaRPr lang="en-GB"/>
          </a:p>
        </p:txBody>
      </p:sp>
      <p:sp>
        <p:nvSpPr>
          <p:cNvPr id="4" name="Slide Number Placeholder 3"/>
          <p:cNvSpPr>
            <a:spLocks noGrp="1"/>
          </p:cNvSpPr>
          <p:nvPr>
            <p:ph type="sldNum" sz="quarter" idx="12"/>
          </p:nvPr>
        </p:nvSpPr>
        <p:spPr/>
        <p:txBody>
          <a:bodyPr/>
          <a:lstStyle/>
          <a:p>
            <a:fld id="{8AEC5C4F-499E-411A-9708-CDB82511E420}" type="slidenum">
              <a:rPr lang="en-GB" smtClean="0"/>
              <a:t>20</a:t>
            </a:fld>
            <a:endParaRPr lang="en-GB"/>
          </a:p>
        </p:txBody>
      </p:sp>
    </p:spTree>
    <p:extLst>
      <p:ext uri="{BB962C8B-B14F-4D97-AF65-F5344CB8AC3E}">
        <p14:creationId xmlns:p14="http://schemas.microsoft.com/office/powerpoint/2010/main" val="2536520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16386"/>
                                        </p:tgtEl>
                                        <p:attrNameLst>
                                          <p:attrName>style.visibility</p:attrName>
                                        </p:attrNameLst>
                                      </p:cBhvr>
                                      <p:to>
                                        <p:strVal val="visible"/>
                                      </p:to>
                                    </p:set>
                                    <p:anim calcmode="lin" valueType="num">
                                      <p:cBhvr>
                                        <p:cTn id="7" dur="1000" fill="hold"/>
                                        <p:tgtEl>
                                          <p:spTgt spid="16386"/>
                                        </p:tgtEl>
                                        <p:attrNameLst>
                                          <p:attrName>ppt_w</p:attrName>
                                        </p:attrNameLst>
                                      </p:cBhvr>
                                      <p:tavLst>
                                        <p:tav tm="0">
                                          <p:val>
                                            <p:fltVal val="0"/>
                                          </p:val>
                                        </p:tav>
                                        <p:tav tm="100000">
                                          <p:val>
                                            <p:strVal val="#ppt_w"/>
                                          </p:val>
                                        </p:tav>
                                      </p:tavLst>
                                    </p:anim>
                                    <p:anim calcmode="lin" valueType="num">
                                      <p:cBhvr>
                                        <p:cTn id="8" dur="1000" fill="hold"/>
                                        <p:tgtEl>
                                          <p:spTgt spid="16386"/>
                                        </p:tgtEl>
                                        <p:attrNameLst>
                                          <p:attrName>ppt_h</p:attrName>
                                        </p:attrNameLst>
                                      </p:cBhvr>
                                      <p:tavLst>
                                        <p:tav tm="0">
                                          <p:val>
                                            <p:fltVal val="0"/>
                                          </p:val>
                                        </p:tav>
                                        <p:tav tm="100000">
                                          <p:val>
                                            <p:strVal val="#ppt_h"/>
                                          </p:val>
                                        </p:tav>
                                      </p:tavLst>
                                    </p:anim>
                                    <p:anim calcmode="lin" valueType="num">
                                      <p:cBhvr>
                                        <p:cTn id="9" dur="1000" fill="hold"/>
                                        <p:tgtEl>
                                          <p:spTgt spid="16386"/>
                                        </p:tgtEl>
                                        <p:attrNameLst>
                                          <p:attrName>style.rotation</p:attrName>
                                        </p:attrNameLst>
                                      </p:cBhvr>
                                      <p:tavLst>
                                        <p:tav tm="0">
                                          <p:val>
                                            <p:fltVal val="90"/>
                                          </p:val>
                                        </p:tav>
                                        <p:tav tm="100000">
                                          <p:val>
                                            <p:fltVal val="0"/>
                                          </p:val>
                                        </p:tav>
                                      </p:tavLst>
                                    </p:anim>
                                    <p:animEffect transition="in" filter="fade">
                                      <p:cBhvr>
                                        <p:cTn id="10" dur="1000"/>
                                        <p:tgtEl>
                                          <p:spTgt spid="163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3875" y="719138"/>
            <a:ext cx="8096250" cy="54197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Date Placeholder 1"/>
          <p:cNvSpPr>
            <a:spLocks noGrp="1"/>
          </p:cNvSpPr>
          <p:nvPr>
            <p:ph type="dt" sz="half" idx="10"/>
          </p:nvPr>
        </p:nvSpPr>
        <p:spPr/>
        <p:txBody>
          <a:bodyPr/>
          <a:lstStyle/>
          <a:p>
            <a:fld id="{F9DB95CF-6D37-444D-8C30-3A78E3A38C06}" type="datetime1">
              <a:rPr lang="en-GB" smtClean="0"/>
              <a:t>04/02/2020</a:t>
            </a:fld>
            <a:endParaRPr lang="en-GB"/>
          </a:p>
        </p:txBody>
      </p:sp>
      <p:sp>
        <p:nvSpPr>
          <p:cNvPr id="4" name="Slide Number Placeholder 3"/>
          <p:cNvSpPr>
            <a:spLocks noGrp="1"/>
          </p:cNvSpPr>
          <p:nvPr>
            <p:ph type="sldNum" sz="quarter" idx="12"/>
          </p:nvPr>
        </p:nvSpPr>
        <p:spPr/>
        <p:txBody>
          <a:bodyPr/>
          <a:lstStyle/>
          <a:p>
            <a:fld id="{8AEC5C4F-499E-411A-9708-CDB82511E420}" type="slidenum">
              <a:rPr lang="en-GB" smtClean="0"/>
              <a:t>21</a:t>
            </a:fld>
            <a:endParaRPr lang="en-GB"/>
          </a:p>
        </p:txBody>
      </p:sp>
    </p:spTree>
    <p:extLst>
      <p:ext uri="{BB962C8B-B14F-4D97-AF65-F5344CB8AC3E}">
        <p14:creationId xmlns:p14="http://schemas.microsoft.com/office/powerpoint/2010/main" val="2556188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17410"/>
                                        </p:tgtEl>
                                        <p:attrNameLst>
                                          <p:attrName>style.visibility</p:attrName>
                                        </p:attrNameLst>
                                      </p:cBhvr>
                                      <p:to>
                                        <p:strVal val="visible"/>
                                      </p:to>
                                    </p:set>
                                    <p:anim calcmode="lin" valueType="num">
                                      <p:cBhvr>
                                        <p:cTn id="7" dur="1000" fill="hold"/>
                                        <p:tgtEl>
                                          <p:spTgt spid="17410"/>
                                        </p:tgtEl>
                                        <p:attrNameLst>
                                          <p:attrName>ppt_w</p:attrName>
                                        </p:attrNameLst>
                                      </p:cBhvr>
                                      <p:tavLst>
                                        <p:tav tm="0">
                                          <p:val>
                                            <p:fltVal val="0"/>
                                          </p:val>
                                        </p:tav>
                                        <p:tav tm="100000">
                                          <p:val>
                                            <p:strVal val="#ppt_w"/>
                                          </p:val>
                                        </p:tav>
                                      </p:tavLst>
                                    </p:anim>
                                    <p:anim calcmode="lin" valueType="num">
                                      <p:cBhvr>
                                        <p:cTn id="8" dur="1000" fill="hold"/>
                                        <p:tgtEl>
                                          <p:spTgt spid="17410"/>
                                        </p:tgtEl>
                                        <p:attrNameLst>
                                          <p:attrName>ppt_h</p:attrName>
                                        </p:attrNameLst>
                                      </p:cBhvr>
                                      <p:tavLst>
                                        <p:tav tm="0">
                                          <p:val>
                                            <p:fltVal val="0"/>
                                          </p:val>
                                        </p:tav>
                                        <p:tav tm="100000">
                                          <p:val>
                                            <p:strVal val="#ppt_h"/>
                                          </p:val>
                                        </p:tav>
                                      </p:tavLst>
                                    </p:anim>
                                    <p:anim calcmode="lin" valueType="num">
                                      <p:cBhvr>
                                        <p:cTn id="9" dur="1000" fill="hold"/>
                                        <p:tgtEl>
                                          <p:spTgt spid="17410"/>
                                        </p:tgtEl>
                                        <p:attrNameLst>
                                          <p:attrName>style.rotation</p:attrName>
                                        </p:attrNameLst>
                                      </p:cBhvr>
                                      <p:tavLst>
                                        <p:tav tm="0">
                                          <p:val>
                                            <p:fltVal val="90"/>
                                          </p:val>
                                        </p:tav>
                                        <p:tav tm="100000">
                                          <p:val>
                                            <p:fltVal val="0"/>
                                          </p:val>
                                        </p:tav>
                                      </p:tavLst>
                                    </p:anim>
                                    <p:animEffect transition="in" filter="fade">
                                      <p:cBhvr>
                                        <p:cTn id="10" dur="1000"/>
                                        <p:tgtEl>
                                          <p:spTgt spid="174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8AEC5C4F-499E-411A-9708-CDB82511E420}" type="slidenum">
              <a:rPr lang="en-GB" smtClean="0"/>
              <a:t>22</a:t>
            </a:fld>
            <a:endParaRPr lang="en-GB"/>
          </a:p>
        </p:txBody>
      </p:sp>
      <p:sp>
        <p:nvSpPr>
          <p:cNvPr id="7" name="Title 1"/>
          <p:cNvSpPr>
            <a:spLocks noGrp="1"/>
          </p:cNvSpPr>
          <p:nvPr>
            <p:ph type="title"/>
          </p:nvPr>
        </p:nvSpPr>
        <p:spPr>
          <a:xfrm>
            <a:off x="301625" y="725959"/>
            <a:ext cx="8534400" cy="758825"/>
          </a:xfrm>
        </p:spPr>
        <p:txBody>
          <a:bodyPr/>
          <a:lstStyle/>
          <a:p>
            <a:pPr eaLnBrk="1" hangingPunct="1"/>
            <a:r>
              <a:rPr lang="en-US" sz="2800" b="1" dirty="0">
                <a:solidFill>
                  <a:schemeClr val="tx1"/>
                </a:solidFill>
              </a:rPr>
              <a:t>Opportunities in the Poultry Value Chain:-</a:t>
            </a:r>
            <a:endParaRPr lang="en-US" sz="2800" dirty="0">
              <a:solidFill>
                <a:schemeClr val="tx1"/>
              </a:solidFill>
            </a:endParaRPr>
          </a:p>
        </p:txBody>
      </p:sp>
      <p:sp>
        <p:nvSpPr>
          <p:cNvPr id="8" name="Content Placeholder 2"/>
          <p:cNvSpPr>
            <a:spLocks noGrp="1"/>
          </p:cNvSpPr>
          <p:nvPr>
            <p:ph sz="quarter" idx="1"/>
          </p:nvPr>
        </p:nvSpPr>
        <p:spPr>
          <a:xfrm>
            <a:off x="323528" y="1412776"/>
            <a:ext cx="8504238" cy="4572000"/>
          </a:xfrm>
        </p:spPr>
        <p:txBody>
          <a:bodyPr>
            <a:normAutofit lnSpcReduction="10000"/>
          </a:bodyPr>
          <a:lstStyle/>
          <a:p>
            <a:pPr marL="274320" indent="-274320" eaLnBrk="1" fontAlgn="auto" hangingPunct="1">
              <a:spcAft>
                <a:spcPts val="0"/>
              </a:spcAft>
              <a:buFont typeface="Wingdings 2"/>
              <a:buChar char=""/>
              <a:defRPr/>
            </a:pPr>
            <a:r>
              <a:rPr lang="en-US" sz="2400" dirty="0"/>
              <a:t>Prospective Investors can apply for land from the Agricultural Land Holdings Authority (ALHA) to establish small, medium and large scale poultry business. </a:t>
            </a:r>
          </a:p>
          <a:p>
            <a:pPr marL="274320" indent="-274320" eaLnBrk="1" fontAlgn="auto" hangingPunct="1">
              <a:spcAft>
                <a:spcPts val="0"/>
              </a:spcAft>
              <a:buFont typeface="Wingdings 2"/>
              <a:buChar char=""/>
              <a:defRPr/>
            </a:pPr>
            <a:r>
              <a:rPr lang="en-US" sz="2400" dirty="0"/>
              <a:t>Farmers in the poultry business can raise Day Old Chicks (DOCs), process their poultry feeds and meat at the Lagos State Ministry of Agriculture’s Poultry Feed Milling and Processing Centre at </a:t>
            </a:r>
            <a:r>
              <a:rPr lang="en-US" sz="2400" dirty="0" err="1"/>
              <a:t>Erikorodo</a:t>
            </a:r>
            <a:r>
              <a:rPr lang="en-US" sz="2400" dirty="0"/>
              <a:t> in </a:t>
            </a:r>
            <a:r>
              <a:rPr lang="en-US" sz="2400" dirty="0" err="1"/>
              <a:t>Ikorodu</a:t>
            </a:r>
            <a:r>
              <a:rPr lang="en-US" sz="2400" dirty="0"/>
              <a:t> which has a:</a:t>
            </a:r>
          </a:p>
          <a:p>
            <a:pPr marL="0" indent="0" eaLnBrk="1" fontAlgn="auto" hangingPunct="1">
              <a:spcAft>
                <a:spcPts val="0"/>
              </a:spcAft>
              <a:buFont typeface="Wingdings 2" pitchFamily="18" charset="2"/>
              <a:buNone/>
              <a:defRPr/>
            </a:pPr>
            <a:r>
              <a:rPr lang="en-US" sz="2400" dirty="0"/>
              <a:t>* 15,000 capacity brooding house</a:t>
            </a:r>
          </a:p>
          <a:p>
            <a:pPr marL="0" indent="0" eaLnBrk="1" fontAlgn="auto" hangingPunct="1">
              <a:spcAft>
                <a:spcPts val="0"/>
              </a:spcAft>
              <a:buFont typeface="Wingdings 2" pitchFamily="18" charset="2"/>
              <a:buNone/>
              <a:defRPr/>
            </a:pPr>
            <a:r>
              <a:rPr lang="en-US" sz="2400" dirty="0"/>
              <a:t>* 2.5 </a:t>
            </a:r>
            <a:r>
              <a:rPr lang="en-US" sz="2400" dirty="0" err="1"/>
              <a:t>tonne</a:t>
            </a:r>
            <a:r>
              <a:rPr lang="en-US" sz="2400" dirty="0"/>
              <a:t> per hour </a:t>
            </a:r>
            <a:r>
              <a:rPr lang="en-US" sz="2400" dirty="0" err="1"/>
              <a:t>feedmill</a:t>
            </a:r>
            <a:r>
              <a:rPr lang="en-US" sz="2400" dirty="0"/>
              <a:t> capacity </a:t>
            </a:r>
          </a:p>
          <a:p>
            <a:pPr marL="0" indent="0" eaLnBrk="1" fontAlgn="auto" hangingPunct="1">
              <a:spcAft>
                <a:spcPts val="0"/>
              </a:spcAft>
              <a:buFont typeface="Wingdings 2" pitchFamily="18" charset="2"/>
              <a:buNone/>
              <a:defRPr/>
            </a:pPr>
            <a:r>
              <a:rPr lang="en-US" sz="2400" dirty="0"/>
              <a:t>* 250 birds per hour processing facility</a:t>
            </a:r>
          </a:p>
          <a:p>
            <a:pPr marL="274320" indent="-274320" eaLnBrk="1" fontAlgn="auto" hangingPunct="1">
              <a:spcAft>
                <a:spcPts val="0"/>
              </a:spcAft>
              <a:buFont typeface="Wingdings 2"/>
              <a:buChar char=""/>
              <a:defRPr/>
            </a:pPr>
            <a:r>
              <a:rPr lang="en-US" sz="2400" dirty="0"/>
              <a:t>There are opportunities in Egg Powder production given the over 60 million fresh eggs that are produced annually in the State.</a:t>
            </a:r>
            <a:endParaRPr lang="en-US" dirty="0"/>
          </a:p>
        </p:txBody>
      </p:sp>
      <p:sp>
        <p:nvSpPr>
          <p:cNvPr id="9" name="Date Placeholder 3"/>
          <p:cNvSpPr>
            <a:spLocks noGrp="1"/>
          </p:cNvSpPr>
          <p:nvPr>
            <p:ph type="dt" sz="half" idx="10"/>
          </p:nvPr>
        </p:nvSpPr>
        <p:spPr>
          <a:xfrm>
            <a:off x="6738936" y="692696"/>
            <a:ext cx="957264" cy="457200"/>
          </a:xfrm>
        </p:spPr>
        <p:txBody>
          <a:bodyPr/>
          <a:lstStyle/>
          <a:p>
            <a:r>
              <a:rPr lang="en-GB" dirty="0"/>
              <a:t>05/02/2020</a:t>
            </a:r>
          </a:p>
        </p:txBody>
      </p:sp>
    </p:spTree>
    <p:extLst>
      <p:ext uri="{BB962C8B-B14F-4D97-AF65-F5344CB8AC3E}">
        <p14:creationId xmlns:p14="http://schemas.microsoft.com/office/powerpoint/2010/main" val="29091687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536" y="692696"/>
            <a:ext cx="8229600" cy="1066800"/>
          </a:xfrm>
        </p:spPr>
        <p:txBody>
          <a:bodyPr>
            <a:normAutofit fontScale="90000"/>
          </a:bodyPr>
          <a:lstStyle/>
          <a:p>
            <a:pPr algn="ctr"/>
            <a:r>
              <a:rPr lang="en-GB" dirty="0"/>
              <a:t>Opportunities in Abattoirs &amp; Cattle Lairages</a:t>
            </a:r>
          </a:p>
        </p:txBody>
      </p:sp>
      <p:sp>
        <p:nvSpPr>
          <p:cNvPr id="3" name="Content Placeholder 2"/>
          <p:cNvSpPr>
            <a:spLocks noGrp="1"/>
          </p:cNvSpPr>
          <p:nvPr>
            <p:ph idx="1"/>
          </p:nvPr>
        </p:nvSpPr>
        <p:spPr>
          <a:xfrm>
            <a:off x="485800" y="1772816"/>
            <a:ext cx="5338936" cy="4824536"/>
          </a:xfrm>
        </p:spPr>
        <p:txBody>
          <a:bodyPr>
            <a:normAutofit fontScale="62500" lnSpcReduction="20000"/>
          </a:bodyPr>
          <a:lstStyle/>
          <a:p>
            <a:r>
              <a:rPr lang="en-GB" sz="4000" dirty="0"/>
              <a:t>Meat Inspectors</a:t>
            </a:r>
          </a:p>
          <a:p>
            <a:r>
              <a:rPr lang="en-GB" sz="4000" dirty="0"/>
              <a:t>Blood Meal Processing </a:t>
            </a:r>
          </a:p>
          <a:p>
            <a:r>
              <a:rPr lang="en-GB" sz="4000" dirty="0"/>
              <a:t>Hides and Skin</a:t>
            </a:r>
          </a:p>
          <a:p>
            <a:r>
              <a:rPr lang="en-GB" sz="4000" dirty="0"/>
              <a:t>Hooves and Horns</a:t>
            </a:r>
          </a:p>
          <a:p>
            <a:r>
              <a:rPr lang="en-GB" sz="4000" dirty="0"/>
              <a:t>Private Security Organisations</a:t>
            </a:r>
          </a:p>
          <a:p>
            <a:r>
              <a:rPr lang="en-GB" sz="4000" dirty="0"/>
              <a:t>Sanitation Workers </a:t>
            </a:r>
          </a:p>
          <a:p>
            <a:r>
              <a:rPr lang="en-GB" sz="4000" dirty="0"/>
              <a:t>Fresh Meat Sellers</a:t>
            </a:r>
          </a:p>
          <a:p>
            <a:r>
              <a:rPr lang="en-GB" sz="4000" dirty="0"/>
              <a:t>Meat Processing/ Frozen Food Sellers </a:t>
            </a:r>
          </a:p>
          <a:p>
            <a:r>
              <a:rPr lang="de-CH" sz="4000" dirty="0"/>
              <a:t>Operators</a:t>
            </a:r>
          </a:p>
          <a:p>
            <a:r>
              <a:rPr lang="de-CH" sz="4000" dirty="0"/>
              <a:t>Labour</a:t>
            </a:r>
          </a:p>
          <a:p>
            <a:r>
              <a:rPr lang="de-CH" sz="4000" dirty="0"/>
              <a:t>Management</a:t>
            </a:r>
          </a:p>
          <a:p>
            <a:r>
              <a:rPr lang="de-CH" sz="4000" dirty="0"/>
              <a:t>Distribution</a:t>
            </a:r>
          </a:p>
          <a:p>
            <a:r>
              <a:rPr lang="en-GB" sz="4000" dirty="0"/>
              <a:t>Veterinary Doctors</a:t>
            </a:r>
          </a:p>
          <a:p>
            <a:endParaRPr lang="en-GB" dirty="0"/>
          </a:p>
          <a:p>
            <a:endParaRPr lang="en-GB" dirty="0"/>
          </a:p>
          <a:p>
            <a:endParaRPr lang="en-GB" dirty="0"/>
          </a:p>
          <a:p>
            <a:endParaRPr lang="en-GB"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6136" y="1916832"/>
            <a:ext cx="3207526" cy="46805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Date Placeholder 3"/>
          <p:cNvSpPr>
            <a:spLocks noGrp="1"/>
          </p:cNvSpPr>
          <p:nvPr>
            <p:ph type="dt" sz="half" idx="10"/>
          </p:nvPr>
        </p:nvSpPr>
        <p:spPr/>
        <p:txBody>
          <a:bodyPr/>
          <a:lstStyle/>
          <a:p>
            <a:fld id="{C9042BE0-BE49-4D0A-8A83-B8D227DD7FE2}" type="datetime1">
              <a:rPr lang="en-GB" smtClean="0"/>
              <a:t>04/02/2020</a:t>
            </a:fld>
            <a:endParaRPr lang="en-GB"/>
          </a:p>
        </p:txBody>
      </p:sp>
      <p:sp>
        <p:nvSpPr>
          <p:cNvPr id="6" name="Slide Number Placeholder 5"/>
          <p:cNvSpPr>
            <a:spLocks noGrp="1"/>
          </p:cNvSpPr>
          <p:nvPr>
            <p:ph type="sldNum" sz="quarter" idx="12"/>
          </p:nvPr>
        </p:nvSpPr>
        <p:spPr/>
        <p:txBody>
          <a:bodyPr/>
          <a:lstStyle/>
          <a:p>
            <a:fld id="{8AEC5C4F-499E-411A-9708-CDB82511E420}" type="slidenum">
              <a:rPr lang="en-GB" smtClean="0"/>
              <a:t>23</a:t>
            </a:fld>
            <a:endParaRPr lang="en-GB"/>
          </a:p>
        </p:txBody>
      </p:sp>
    </p:spTree>
    <p:extLst>
      <p:ext uri="{BB962C8B-B14F-4D97-AF65-F5344CB8AC3E}">
        <p14:creationId xmlns:p14="http://schemas.microsoft.com/office/powerpoint/2010/main" val="1814124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wipe(down)">
                                      <p:cBhvr>
                                        <p:cTn id="7" dur="580">
                                          <p:stCondLst>
                                            <p:cond delay="0"/>
                                          </p:stCondLst>
                                        </p:cTn>
                                        <p:tgtEl>
                                          <p:spTgt spid="2050"/>
                                        </p:tgtEl>
                                      </p:cBhvr>
                                    </p:animEffect>
                                    <p:anim calcmode="lin" valueType="num">
                                      <p:cBhvr>
                                        <p:cTn id="8" dur="1822" tmFilter="0,0; 0.14,0.36; 0.43,0.73; 0.71,0.91; 1.0,1.0">
                                          <p:stCondLst>
                                            <p:cond delay="0"/>
                                          </p:stCondLst>
                                        </p:cTn>
                                        <p:tgtEl>
                                          <p:spTgt spid="2050"/>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050"/>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050"/>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050"/>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050"/>
                                        </p:tgtEl>
                                        <p:attrNameLst>
                                          <p:attrName>ppt_y</p:attrName>
                                        </p:attrNameLst>
                                      </p:cBhvr>
                                      <p:tavLst>
                                        <p:tav tm="0" fmla="#ppt_y-sin(pi*$)/81">
                                          <p:val>
                                            <p:fltVal val="0"/>
                                          </p:val>
                                        </p:tav>
                                        <p:tav tm="100000">
                                          <p:val>
                                            <p:fltVal val="1"/>
                                          </p:val>
                                        </p:tav>
                                      </p:tavLst>
                                    </p:anim>
                                    <p:animScale>
                                      <p:cBhvr>
                                        <p:cTn id="13" dur="26">
                                          <p:stCondLst>
                                            <p:cond delay="650"/>
                                          </p:stCondLst>
                                        </p:cTn>
                                        <p:tgtEl>
                                          <p:spTgt spid="2050"/>
                                        </p:tgtEl>
                                      </p:cBhvr>
                                      <p:to x="100000" y="60000"/>
                                    </p:animScale>
                                    <p:animScale>
                                      <p:cBhvr>
                                        <p:cTn id="14" dur="166" decel="50000">
                                          <p:stCondLst>
                                            <p:cond delay="676"/>
                                          </p:stCondLst>
                                        </p:cTn>
                                        <p:tgtEl>
                                          <p:spTgt spid="2050"/>
                                        </p:tgtEl>
                                      </p:cBhvr>
                                      <p:to x="100000" y="100000"/>
                                    </p:animScale>
                                    <p:animScale>
                                      <p:cBhvr>
                                        <p:cTn id="15" dur="26">
                                          <p:stCondLst>
                                            <p:cond delay="1312"/>
                                          </p:stCondLst>
                                        </p:cTn>
                                        <p:tgtEl>
                                          <p:spTgt spid="2050"/>
                                        </p:tgtEl>
                                      </p:cBhvr>
                                      <p:to x="100000" y="80000"/>
                                    </p:animScale>
                                    <p:animScale>
                                      <p:cBhvr>
                                        <p:cTn id="16" dur="166" decel="50000">
                                          <p:stCondLst>
                                            <p:cond delay="1338"/>
                                          </p:stCondLst>
                                        </p:cTn>
                                        <p:tgtEl>
                                          <p:spTgt spid="2050"/>
                                        </p:tgtEl>
                                      </p:cBhvr>
                                      <p:to x="100000" y="100000"/>
                                    </p:animScale>
                                    <p:animScale>
                                      <p:cBhvr>
                                        <p:cTn id="17" dur="26">
                                          <p:stCondLst>
                                            <p:cond delay="1642"/>
                                          </p:stCondLst>
                                        </p:cTn>
                                        <p:tgtEl>
                                          <p:spTgt spid="2050"/>
                                        </p:tgtEl>
                                      </p:cBhvr>
                                      <p:to x="100000" y="90000"/>
                                    </p:animScale>
                                    <p:animScale>
                                      <p:cBhvr>
                                        <p:cTn id="18" dur="166" decel="50000">
                                          <p:stCondLst>
                                            <p:cond delay="1668"/>
                                          </p:stCondLst>
                                        </p:cTn>
                                        <p:tgtEl>
                                          <p:spTgt spid="2050"/>
                                        </p:tgtEl>
                                      </p:cBhvr>
                                      <p:to x="100000" y="100000"/>
                                    </p:animScale>
                                    <p:animScale>
                                      <p:cBhvr>
                                        <p:cTn id="19" dur="26">
                                          <p:stCondLst>
                                            <p:cond delay="1808"/>
                                          </p:stCondLst>
                                        </p:cTn>
                                        <p:tgtEl>
                                          <p:spTgt spid="2050"/>
                                        </p:tgtEl>
                                      </p:cBhvr>
                                      <p:to x="100000" y="95000"/>
                                    </p:animScale>
                                    <p:animScale>
                                      <p:cBhvr>
                                        <p:cTn id="20" dur="166" decel="50000">
                                          <p:stCondLst>
                                            <p:cond delay="1834"/>
                                          </p:stCondLst>
                                        </p:cTn>
                                        <p:tgtEl>
                                          <p:spTgt spid="2050"/>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0" end="0"/>
                                            </p:txEl>
                                          </p:spTgt>
                                        </p:tgtEl>
                                        <p:attrNameLst>
                                          <p:attrName>style.visibility</p:attrName>
                                        </p:attrNameLst>
                                      </p:cBhvr>
                                      <p:to>
                                        <p:strVal val="visible"/>
                                      </p:to>
                                    </p:set>
                                    <p:anim calcmode="lin" valueType="num">
                                      <p:cBhvr additive="base">
                                        <p:cTn id="25"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1" end="1"/>
                                            </p:txEl>
                                          </p:spTgt>
                                        </p:tgtEl>
                                        <p:attrNameLst>
                                          <p:attrName>style.visibility</p:attrName>
                                        </p:attrNameLst>
                                      </p:cBhvr>
                                      <p:to>
                                        <p:strVal val="visible"/>
                                      </p:to>
                                    </p:set>
                                    <p:anim calcmode="lin" valueType="num">
                                      <p:cBhvr additive="base">
                                        <p:cTn id="3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2" end="2"/>
                                            </p:txEl>
                                          </p:spTgt>
                                        </p:tgtEl>
                                        <p:attrNameLst>
                                          <p:attrName>style.visibility</p:attrName>
                                        </p:attrNameLst>
                                      </p:cBhvr>
                                      <p:to>
                                        <p:strVal val="visible"/>
                                      </p:to>
                                    </p:set>
                                    <p:anim calcmode="lin" valueType="num">
                                      <p:cBhvr additive="base">
                                        <p:cTn id="3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3">
                                            <p:txEl>
                                              <p:pRg st="3" end="3"/>
                                            </p:txEl>
                                          </p:spTgt>
                                        </p:tgtEl>
                                        <p:attrNameLst>
                                          <p:attrName>style.visibility</p:attrName>
                                        </p:attrNameLst>
                                      </p:cBhvr>
                                      <p:to>
                                        <p:strVal val="visible"/>
                                      </p:to>
                                    </p:set>
                                    <p:anim calcmode="lin" valueType="num">
                                      <p:cBhvr additive="base">
                                        <p:cTn id="43"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3">
                                            <p:txEl>
                                              <p:pRg st="4" end="4"/>
                                            </p:txEl>
                                          </p:spTgt>
                                        </p:tgtEl>
                                        <p:attrNameLst>
                                          <p:attrName>style.visibility</p:attrName>
                                        </p:attrNameLst>
                                      </p:cBhvr>
                                      <p:to>
                                        <p:strVal val="visible"/>
                                      </p:to>
                                    </p:set>
                                    <p:anim calcmode="lin" valueType="num">
                                      <p:cBhvr additive="base">
                                        <p:cTn id="4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3">
                                            <p:txEl>
                                              <p:pRg st="5" end="5"/>
                                            </p:txEl>
                                          </p:spTgt>
                                        </p:tgtEl>
                                        <p:attrNameLst>
                                          <p:attrName>style.visibility</p:attrName>
                                        </p:attrNameLst>
                                      </p:cBhvr>
                                      <p:to>
                                        <p:strVal val="visible"/>
                                      </p:to>
                                    </p:set>
                                    <p:anim calcmode="lin" valueType="num">
                                      <p:cBhvr additive="base">
                                        <p:cTn id="55"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3">
                                            <p:txEl>
                                              <p:pRg st="6" end="6"/>
                                            </p:txEl>
                                          </p:spTgt>
                                        </p:tgtEl>
                                        <p:attrNameLst>
                                          <p:attrName>style.visibility</p:attrName>
                                        </p:attrNameLst>
                                      </p:cBhvr>
                                      <p:to>
                                        <p:strVal val="visible"/>
                                      </p:to>
                                    </p:set>
                                    <p:anim calcmode="lin" valueType="num">
                                      <p:cBhvr additive="base">
                                        <p:cTn id="61"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nodeType="clickEffect">
                                  <p:stCondLst>
                                    <p:cond delay="0"/>
                                  </p:stCondLst>
                                  <p:childTnLst>
                                    <p:set>
                                      <p:cBhvr>
                                        <p:cTn id="66" dur="1" fill="hold">
                                          <p:stCondLst>
                                            <p:cond delay="0"/>
                                          </p:stCondLst>
                                        </p:cTn>
                                        <p:tgtEl>
                                          <p:spTgt spid="3">
                                            <p:txEl>
                                              <p:pRg st="7" end="7"/>
                                            </p:txEl>
                                          </p:spTgt>
                                        </p:tgtEl>
                                        <p:attrNameLst>
                                          <p:attrName>style.visibility</p:attrName>
                                        </p:attrNameLst>
                                      </p:cBhvr>
                                      <p:to>
                                        <p:strVal val="visible"/>
                                      </p:to>
                                    </p:set>
                                    <p:anim calcmode="lin" valueType="num">
                                      <p:cBhvr additive="base">
                                        <p:cTn id="67"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nodeType="clickEffect">
                                  <p:stCondLst>
                                    <p:cond delay="0"/>
                                  </p:stCondLst>
                                  <p:childTnLst>
                                    <p:set>
                                      <p:cBhvr>
                                        <p:cTn id="72" dur="1" fill="hold">
                                          <p:stCondLst>
                                            <p:cond delay="0"/>
                                          </p:stCondLst>
                                        </p:cTn>
                                        <p:tgtEl>
                                          <p:spTgt spid="3">
                                            <p:txEl>
                                              <p:pRg st="8" end="8"/>
                                            </p:txEl>
                                          </p:spTgt>
                                        </p:tgtEl>
                                        <p:attrNameLst>
                                          <p:attrName>style.visibility</p:attrName>
                                        </p:attrNameLst>
                                      </p:cBhvr>
                                      <p:to>
                                        <p:strVal val="visible"/>
                                      </p:to>
                                    </p:set>
                                    <p:anim calcmode="lin" valueType="num">
                                      <p:cBhvr additive="base">
                                        <p:cTn id="73"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74"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 presetClass="entr" presetSubtype="4" fill="hold" nodeType="clickEffect">
                                  <p:stCondLst>
                                    <p:cond delay="0"/>
                                  </p:stCondLst>
                                  <p:childTnLst>
                                    <p:set>
                                      <p:cBhvr>
                                        <p:cTn id="78" dur="1" fill="hold">
                                          <p:stCondLst>
                                            <p:cond delay="0"/>
                                          </p:stCondLst>
                                        </p:cTn>
                                        <p:tgtEl>
                                          <p:spTgt spid="3">
                                            <p:txEl>
                                              <p:pRg st="9" end="9"/>
                                            </p:txEl>
                                          </p:spTgt>
                                        </p:tgtEl>
                                        <p:attrNameLst>
                                          <p:attrName>style.visibility</p:attrName>
                                        </p:attrNameLst>
                                      </p:cBhvr>
                                      <p:to>
                                        <p:strVal val="visible"/>
                                      </p:to>
                                    </p:set>
                                    <p:anim calcmode="lin" valueType="num">
                                      <p:cBhvr additive="base">
                                        <p:cTn id="79"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80"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2" presetClass="entr" presetSubtype="4" fill="hold" nodeType="clickEffect">
                                  <p:stCondLst>
                                    <p:cond delay="0"/>
                                  </p:stCondLst>
                                  <p:childTnLst>
                                    <p:set>
                                      <p:cBhvr>
                                        <p:cTn id="84" dur="1" fill="hold">
                                          <p:stCondLst>
                                            <p:cond delay="0"/>
                                          </p:stCondLst>
                                        </p:cTn>
                                        <p:tgtEl>
                                          <p:spTgt spid="3">
                                            <p:txEl>
                                              <p:pRg st="10" end="10"/>
                                            </p:txEl>
                                          </p:spTgt>
                                        </p:tgtEl>
                                        <p:attrNameLst>
                                          <p:attrName>style.visibility</p:attrName>
                                        </p:attrNameLst>
                                      </p:cBhvr>
                                      <p:to>
                                        <p:strVal val="visible"/>
                                      </p:to>
                                    </p:set>
                                    <p:anim calcmode="lin" valueType="num">
                                      <p:cBhvr additive="base">
                                        <p:cTn id="85"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86" dur="500" fill="hold"/>
                                        <p:tgtEl>
                                          <p:spTgt spid="3">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2" presetClass="entr" presetSubtype="4" fill="hold" nodeType="clickEffect">
                                  <p:stCondLst>
                                    <p:cond delay="0"/>
                                  </p:stCondLst>
                                  <p:childTnLst>
                                    <p:set>
                                      <p:cBhvr>
                                        <p:cTn id="90" dur="1" fill="hold">
                                          <p:stCondLst>
                                            <p:cond delay="0"/>
                                          </p:stCondLst>
                                        </p:cTn>
                                        <p:tgtEl>
                                          <p:spTgt spid="3">
                                            <p:txEl>
                                              <p:pRg st="11" end="11"/>
                                            </p:txEl>
                                          </p:spTgt>
                                        </p:tgtEl>
                                        <p:attrNameLst>
                                          <p:attrName>style.visibility</p:attrName>
                                        </p:attrNameLst>
                                      </p:cBhvr>
                                      <p:to>
                                        <p:strVal val="visible"/>
                                      </p:to>
                                    </p:set>
                                    <p:anim calcmode="lin" valueType="num">
                                      <p:cBhvr additive="base">
                                        <p:cTn id="91" dur="500" fill="hold"/>
                                        <p:tgtEl>
                                          <p:spTgt spid="3">
                                            <p:txEl>
                                              <p:pRg st="11" end="11"/>
                                            </p:txEl>
                                          </p:spTgt>
                                        </p:tgtEl>
                                        <p:attrNameLst>
                                          <p:attrName>ppt_x</p:attrName>
                                        </p:attrNameLst>
                                      </p:cBhvr>
                                      <p:tavLst>
                                        <p:tav tm="0">
                                          <p:val>
                                            <p:strVal val="#ppt_x"/>
                                          </p:val>
                                        </p:tav>
                                        <p:tav tm="100000">
                                          <p:val>
                                            <p:strVal val="#ppt_x"/>
                                          </p:val>
                                        </p:tav>
                                      </p:tavLst>
                                    </p:anim>
                                    <p:anim calcmode="lin" valueType="num">
                                      <p:cBhvr additive="base">
                                        <p:cTn id="92" dur="500" fill="hold"/>
                                        <p:tgtEl>
                                          <p:spTgt spid="3">
                                            <p:txEl>
                                              <p:pRg st="11" end="11"/>
                                            </p:txEl>
                                          </p:spTgt>
                                        </p:tgtEl>
                                        <p:attrNameLst>
                                          <p:attrName>ppt_y</p:attrName>
                                        </p:attrNameLst>
                                      </p:cBhvr>
                                      <p:tavLst>
                                        <p:tav tm="0">
                                          <p:val>
                                            <p:strVal val="1+#ppt_h/2"/>
                                          </p:val>
                                        </p:tav>
                                        <p:tav tm="100000">
                                          <p:val>
                                            <p:strVal val="#ppt_y"/>
                                          </p:val>
                                        </p:tav>
                                      </p:tavLst>
                                    </p:anim>
                                  </p:childTnLst>
                                </p:cTn>
                              </p:par>
                            </p:childTnLst>
                          </p:cTn>
                        </p:par>
                      </p:childTnLst>
                    </p:cTn>
                  </p:par>
                  <p:par>
                    <p:cTn id="93" fill="hold">
                      <p:stCondLst>
                        <p:cond delay="indefinite"/>
                      </p:stCondLst>
                      <p:childTnLst>
                        <p:par>
                          <p:cTn id="94" fill="hold">
                            <p:stCondLst>
                              <p:cond delay="0"/>
                            </p:stCondLst>
                            <p:childTnLst>
                              <p:par>
                                <p:cTn id="95" presetID="2" presetClass="entr" presetSubtype="4" fill="hold" nodeType="clickEffect">
                                  <p:stCondLst>
                                    <p:cond delay="0"/>
                                  </p:stCondLst>
                                  <p:childTnLst>
                                    <p:set>
                                      <p:cBhvr>
                                        <p:cTn id="96" dur="1" fill="hold">
                                          <p:stCondLst>
                                            <p:cond delay="0"/>
                                          </p:stCondLst>
                                        </p:cTn>
                                        <p:tgtEl>
                                          <p:spTgt spid="3">
                                            <p:txEl>
                                              <p:pRg st="12" end="12"/>
                                            </p:txEl>
                                          </p:spTgt>
                                        </p:tgtEl>
                                        <p:attrNameLst>
                                          <p:attrName>style.visibility</p:attrName>
                                        </p:attrNameLst>
                                      </p:cBhvr>
                                      <p:to>
                                        <p:strVal val="visible"/>
                                      </p:to>
                                    </p:set>
                                    <p:anim calcmode="lin" valueType="num">
                                      <p:cBhvr additive="base">
                                        <p:cTn id="97" dur="500" fill="hold"/>
                                        <p:tgtEl>
                                          <p:spTgt spid="3">
                                            <p:txEl>
                                              <p:pRg st="12" end="12"/>
                                            </p:txEl>
                                          </p:spTgt>
                                        </p:tgtEl>
                                        <p:attrNameLst>
                                          <p:attrName>ppt_x</p:attrName>
                                        </p:attrNameLst>
                                      </p:cBhvr>
                                      <p:tavLst>
                                        <p:tav tm="0">
                                          <p:val>
                                            <p:strVal val="#ppt_x"/>
                                          </p:val>
                                        </p:tav>
                                        <p:tav tm="100000">
                                          <p:val>
                                            <p:strVal val="#ppt_x"/>
                                          </p:val>
                                        </p:tav>
                                      </p:tavLst>
                                    </p:anim>
                                    <p:anim calcmode="lin" valueType="num">
                                      <p:cBhvr additive="base">
                                        <p:cTn id="98" dur="500" fill="hold"/>
                                        <p:tgtEl>
                                          <p:spTgt spid="3">
                                            <p:txEl>
                                              <p:pRg st="12" end="1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2878" y="476672"/>
            <a:ext cx="8229600" cy="1066800"/>
          </a:xfrm>
        </p:spPr>
        <p:txBody>
          <a:bodyPr/>
          <a:lstStyle/>
          <a:p>
            <a:pPr algn="ctr"/>
            <a:r>
              <a:rPr lang="de-CH" dirty="0"/>
              <a:t>Lagos Abattoir</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188626998"/>
              </p:ext>
            </p:extLst>
          </p:nvPr>
        </p:nvGraphicFramePr>
        <p:xfrm>
          <a:off x="1130300" y="1412776"/>
          <a:ext cx="6596587" cy="1752600"/>
        </p:xfrm>
        <a:graphic>
          <a:graphicData uri="http://schemas.openxmlformats.org/drawingml/2006/table">
            <a:tbl>
              <a:tblPr firstRow="1" bandRow="1">
                <a:tableStyleId>{5C22544A-7EE6-4342-B048-85BDC9FD1C3A}</a:tableStyleId>
              </a:tblPr>
              <a:tblGrid>
                <a:gridCol w="1438799">
                  <a:extLst>
                    <a:ext uri="{9D8B030D-6E8A-4147-A177-3AD203B41FA5}">
                      <a16:colId xmlns:a16="http://schemas.microsoft.com/office/drawing/2014/main" val="20000"/>
                    </a:ext>
                  </a:extLst>
                </a:gridCol>
                <a:gridCol w="1289447">
                  <a:extLst>
                    <a:ext uri="{9D8B030D-6E8A-4147-A177-3AD203B41FA5}">
                      <a16:colId xmlns:a16="http://schemas.microsoft.com/office/drawing/2014/main" val="20001"/>
                    </a:ext>
                  </a:extLst>
                </a:gridCol>
                <a:gridCol w="1289447">
                  <a:extLst>
                    <a:ext uri="{9D8B030D-6E8A-4147-A177-3AD203B41FA5}">
                      <a16:colId xmlns:a16="http://schemas.microsoft.com/office/drawing/2014/main" val="20002"/>
                    </a:ext>
                  </a:extLst>
                </a:gridCol>
                <a:gridCol w="1289447">
                  <a:extLst>
                    <a:ext uri="{9D8B030D-6E8A-4147-A177-3AD203B41FA5}">
                      <a16:colId xmlns:a16="http://schemas.microsoft.com/office/drawing/2014/main" val="20003"/>
                    </a:ext>
                  </a:extLst>
                </a:gridCol>
                <a:gridCol w="1289447">
                  <a:extLst>
                    <a:ext uri="{9D8B030D-6E8A-4147-A177-3AD203B41FA5}">
                      <a16:colId xmlns:a16="http://schemas.microsoft.com/office/drawing/2014/main" val="20004"/>
                    </a:ext>
                  </a:extLst>
                </a:gridCol>
              </a:tblGrid>
              <a:tr h="370840">
                <a:tc>
                  <a:txBody>
                    <a:bodyPr/>
                    <a:lstStyle/>
                    <a:p>
                      <a:pPr algn="ctr"/>
                      <a:endParaRPr lang="en-GB" dirty="0"/>
                    </a:p>
                  </a:txBody>
                  <a:tcPr marL="68580" marR="68580"/>
                </a:tc>
                <a:tc>
                  <a:txBody>
                    <a:bodyPr/>
                    <a:lstStyle/>
                    <a:p>
                      <a:pPr algn="ctr"/>
                      <a:r>
                        <a:rPr lang="de-CH" dirty="0"/>
                        <a:t>Direct</a:t>
                      </a:r>
                      <a:r>
                        <a:rPr lang="de-CH" baseline="0" dirty="0"/>
                        <a:t> Jobs</a:t>
                      </a:r>
                      <a:endParaRPr lang="en-GB" dirty="0"/>
                    </a:p>
                  </a:txBody>
                  <a:tcPr marL="68580" marR="68580"/>
                </a:tc>
                <a:tc>
                  <a:txBody>
                    <a:bodyPr/>
                    <a:lstStyle/>
                    <a:p>
                      <a:pPr algn="ctr"/>
                      <a:r>
                        <a:rPr lang="de-CH" dirty="0"/>
                        <a:t>Indirect Jobs</a:t>
                      </a:r>
                      <a:endParaRPr lang="en-GB" dirty="0"/>
                    </a:p>
                  </a:txBody>
                  <a:tcPr marL="68580" marR="68580"/>
                </a:tc>
                <a:tc>
                  <a:txBody>
                    <a:bodyPr/>
                    <a:lstStyle/>
                    <a:p>
                      <a:pPr algn="ctr"/>
                      <a:r>
                        <a:rPr lang="de-CH" dirty="0"/>
                        <a:t>Induced jobs</a:t>
                      </a:r>
                      <a:endParaRPr lang="en-GB" dirty="0"/>
                    </a:p>
                  </a:txBody>
                  <a:tcPr marL="68580" marR="68580"/>
                </a:tc>
                <a:tc>
                  <a:txBody>
                    <a:bodyPr/>
                    <a:lstStyle/>
                    <a:p>
                      <a:pPr algn="ctr"/>
                      <a:r>
                        <a:rPr lang="de-CH" dirty="0"/>
                        <a:t>Total</a:t>
                      </a:r>
                      <a:endParaRPr lang="en-GB" dirty="0"/>
                    </a:p>
                  </a:txBody>
                  <a:tcPr marL="68580" marR="68580"/>
                </a:tc>
                <a:extLst>
                  <a:ext uri="{0D108BD9-81ED-4DB2-BD59-A6C34878D82A}">
                    <a16:rowId xmlns:a16="http://schemas.microsoft.com/office/drawing/2014/main" val="10000"/>
                  </a:ext>
                </a:extLst>
              </a:tr>
              <a:tr h="370840">
                <a:tc>
                  <a:txBody>
                    <a:bodyPr/>
                    <a:lstStyle/>
                    <a:p>
                      <a:pPr algn="ctr"/>
                      <a:endParaRPr lang="en-GB" dirty="0"/>
                    </a:p>
                  </a:txBody>
                  <a:tcPr marL="68580" marR="68580"/>
                </a:tc>
                <a:tc>
                  <a:txBody>
                    <a:bodyPr/>
                    <a:lstStyle/>
                    <a:p>
                      <a:pPr algn="ctr"/>
                      <a:endParaRPr lang="en-GB" dirty="0"/>
                    </a:p>
                  </a:txBody>
                  <a:tcPr marL="68580" marR="68580"/>
                </a:tc>
                <a:tc>
                  <a:txBody>
                    <a:bodyPr/>
                    <a:lstStyle/>
                    <a:p>
                      <a:pPr algn="ctr"/>
                      <a:endParaRPr lang="en-GB"/>
                    </a:p>
                  </a:txBody>
                  <a:tcPr marL="68580" marR="68580"/>
                </a:tc>
                <a:tc>
                  <a:txBody>
                    <a:bodyPr/>
                    <a:lstStyle/>
                    <a:p>
                      <a:pPr algn="ctr"/>
                      <a:endParaRPr lang="en-GB"/>
                    </a:p>
                  </a:txBody>
                  <a:tcPr marL="68580" marR="68580"/>
                </a:tc>
                <a:tc>
                  <a:txBody>
                    <a:bodyPr/>
                    <a:lstStyle/>
                    <a:p>
                      <a:pPr algn="ctr"/>
                      <a:endParaRPr lang="en-GB"/>
                    </a:p>
                  </a:txBody>
                  <a:tcPr marL="68580" marR="68580"/>
                </a:tc>
                <a:extLst>
                  <a:ext uri="{0D108BD9-81ED-4DB2-BD59-A6C34878D82A}">
                    <a16:rowId xmlns:a16="http://schemas.microsoft.com/office/drawing/2014/main" val="10001"/>
                  </a:ext>
                </a:extLst>
              </a:tr>
              <a:tr h="370840">
                <a:tc>
                  <a:txBody>
                    <a:bodyPr/>
                    <a:lstStyle/>
                    <a:p>
                      <a:pPr algn="ctr"/>
                      <a:r>
                        <a:rPr lang="de-CH" dirty="0"/>
                        <a:t>Abattoir</a:t>
                      </a:r>
                      <a:endParaRPr lang="en-GB" dirty="0"/>
                    </a:p>
                  </a:txBody>
                  <a:tcPr marL="68580" marR="68580"/>
                </a:tc>
                <a:tc>
                  <a:txBody>
                    <a:bodyPr/>
                    <a:lstStyle/>
                    <a:p>
                      <a:pPr algn="ctr"/>
                      <a:r>
                        <a:rPr lang="de-CH" dirty="0"/>
                        <a:t>100</a:t>
                      </a:r>
                      <a:endParaRPr lang="en-GB" dirty="0"/>
                    </a:p>
                  </a:txBody>
                  <a:tcPr marL="68580" marR="68580"/>
                </a:tc>
                <a:tc>
                  <a:txBody>
                    <a:bodyPr/>
                    <a:lstStyle/>
                    <a:p>
                      <a:pPr algn="ctr"/>
                      <a:r>
                        <a:rPr lang="de-CH" dirty="0"/>
                        <a:t>255</a:t>
                      </a:r>
                      <a:endParaRPr lang="en-GB" dirty="0"/>
                    </a:p>
                  </a:txBody>
                  <a:tcPr marL="68580" marR="68580"/>
                </a:tc>
                <a:tc>
                  <a:txBody>
                    <a:bodyPr/>
                    <a:lstStyle/>
                    <a:p>
                      <a:pPr algn="ctr"/>
                      <a:r>
                        <a:rPr lang="de-CH" dirty="0"/>
                        <a:t>126</a:t>
                      </a:r>
                      <a:endParaRPr lang="en-GB" dirty="0"/>
                    </a:p>
                  </a:txBody>
                  <a:tcPr marL="68580" marR="68580"/>
                </a:tc>
                <a:tc>
                  <a:txBody>
                    <a:bodyPr/>
                    <a:lstStyle/>
                    <a:p>
                      <a:pPr algn="ctr"/>
                      <a:r>
                        <a:rPr lang="de-CH" dirty="0"/>
                        <a:t>481</a:t>
                      </a:r>
                      <a:endParaRPr lang="en-GB" dirty="0"/>
                    </a:p>
                  </a:txBody>
                  <a:tcPr marL="68580" marR="68580"/>
                </a:tc>
                <a:extLst>
                  <a:ext uri="{0D108BD9-81ED-4DB2-BD59-A6C34878D82A}">
                    <a16:rowId xmlns:a16="http://schemas.microsoft.com/office/drawing/2014/main" val="10002"/>
                  </a:ext>
                </a:extLst>
              </a:tr>
              <a:tr h="370840">
                <a:tc>
                  <a:txBody>
                    <a:bodyPr/>
                    <a:lstStyle/>
                    <a:p>
                      <a:pPr algn="ctr"/>
                      <a:endParaRPr lang="en-GB" dirty="0"/>
                    </a:p>
                  </a:txBody>
                  <a:tcPr marL="68580" marR="68580"/>
                </a:tc>
                <a:tc>
                  <a:txBody>
                    <a:bodyPr/>
                    <a:lstStyle/>
                    <a:p>
                      <a:pPr algn="ctr"/>
                      <a:endParaRPr lang="en-GB" dirty="0"/>
                    </a:p>
                  </a:txBody>
                  <a:tcPr marL="68580" marR="68580"/>
                </a:tc>
                <a:tc>
                  <a:txBody>
                    <a:bodyPr/>
                    <a:lstStyle/>
                    <a:p>
                      <a:pPr algn="ctr"/>
                      <a:endParaRPr lang="en-GB" dirty="0"/>
                    </a:p>
                  </a:txBody>
                  <a:tcPr marL="68580" marR="68580"/>
                </a:tc>
                <a:tc>
                  <a:txBody>
                    <a:bodyPr/>
                    <a:lstStyle/>
                    <a:p>
                      <a:pPr algn="ctr"/>
                      <a:endParaRPr lang="en-GB" dirty="0"/>
                    </a:p>
                  </a:txBody>
                  <a:tcPr marL="68580" marR="68580"/>
                </a:tc>
                <a:tc>
                  <a:txBody>
                    <a:bodyPr/>
                    <a:lstStyle/>
                    <a:p>
                      <a:pPr algn="ctr"/>
                      <a:endParaRPr lang="en-GB" dirty="0"/>
                    </a:p>
                  </a:txBody>
                  <a:tcPr marL="68580" marR="68580"/>
                </a:tc>
                <a:extLst>
                  <a:ext uri="{0D108BD9-81ED-4DB2-BD59-A6C34878D82A}">
                    <a16:rowId xmlns:a16="http://schemas.microsoft.com/office/drawing/2014/main" val="10003"/>
                  </a:ext>
                </a:extLst>
              </a:tr>
            </a:tbl>
          </a:graphicData>
        </a:graphic>
      </p:graphicFrame>
      <p:pic>
        <p:nvPicPr>
          <p:cNvPr id="5" name="Picture 4"/>
          <p:cNvPicPr>
            <a:picLocks noChangeAspect="1"/>
          </p:cNvPicPr>
          <p:nvPr/>
        </p:nvPicPr>
        <p:blipFill rotWithShape="1">
          <a:blip r:embed="rId2" cstate="print">
            <a:extLst>
              <a:ext uri="{28A0092B-C50C-407E-A947-70E740481C1C}">
                <a14:useLocalDpi xmlns:a14="http://schemas.microsoft.com/office/drawing/2010/main" val="0"/>
              </a:ext>
            </a:extLst>
          </a:blip>
          <a:srcRect l="25386" r="24012" b="27969"/>
          <a:stretch/>
        </p:blipFill>
        <p:spPr>
          <a:xfrm>
            <a:off x="652878" y="5723575"/>
            <a:ext cx="954845" cy="1070456"/>
          </a:xfrm>
          <a:prstGeom prst="rect">
            <a:avLst/>
          </a:prstGeom>
        </p:spPr>
      </p:pic>
      <p:sp>
        <p:nvSpPr>
          <p:cNvPr id="3" name="Rectangle 2"/>
          <p:cNvSpPr/>
          <p:nvPr/>
        </p:nvSpPr>
        <p:spPr>
          <a:xfrm>
            <a:off x="1763688" y="3322918"/>
            <a:ext cx="7128792" cy="3416320"/>
          </a:xfrm>
          <a:prstGeom prst="rect">
            <a:avLst/>
          </a:prstGeom>
        </p:spPr>
        <p:txBody>
          <a:bodyPr wrap="square">
            <a:spAutoFit/>
          </a:bodyPr>
          <a:lstStyle/>
          <a:p>
            <a:r>
              <a:rPr lang="en-US" dirty="0"/>
              <a:t>The recent 3-pronged approach in the Red Meat Value Chain tagged “ATM” is another avenue for employment generation in this livestock sector.</a:t>
            </a:r>
          </a:p>
          <a:p>
            <a:pPr marL="109728" indent="0">
              <a:buNone/>
            </a:pPr>
            <a:endParaRPr lang="en-US" dirty="0"/>
          </a:p>
          <a:p>
            <a:r>
              <a:rPr lang="en-US" dirty="0"/>
              <a:t>The acronym means Abattoir, Transportation and Market.</a:t>
            </a:r>
          </a:p>
          <a:p>
            <a:pPr marL="109728" indent="0">
              <a:buNone/>
            </a:pPr>
            <a:endParaRPr lang="en-US" dirty="0"/>
          </a:p>
          <a:p>
            <a:r>
              <a:rPr lang="en-US" dirty="0"/>
              <a:t>There is an ample opportunity in the abattoir section whereby unemployed youths can be gainfully engaged.</a:t>
            </a:r>
          </a:p>
          <a:p>
            <a:pPr marL="109728" indent="0">
              <a:buNone/>
            </a:pPr>
            <a:endParaRPr lang="en-US" dirty="0"/>
          </a:p>
          <a:p>
            <a:r>
              <a:rPr lang="en-US" dirty="0"/>
              <a:t>Transportation of the red meat and the personnel can equally be harnessed, while the marketing of the various products of the abattoir is also open to interested people especially the youths. </a:t>
            </a:r>
          </a:p>
        </p:txBody>
      </p:sp>
    </p:spTree>
    <p:extLst>
      <p:ext uri="{BB962C8B-B14F-4D97-AF65-F5344CB8AC3E}">
        <p14:creationId xmlns:p14="http://schemas.microsoft.com/office/powerpoint/2010/main" val="10525327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8581"/>
            <a:ext cx="9144000" cy="685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Date Placeholder 1"/>
          <p:cNvSpPr>
            <a:spLocks noGrp="1"/>
          </p:cNvSpPr>
          <p:nvPr>
            <p:ph type="dt" sz="half" idx="10"/>
          </p:nvPr>
        </p:nvSpPr>
        <p:spPr/>
        <p:txBody>
          <a:bodyPr/>
          <a:lstStyle/>
          <a:p>
            <a:fld id="{A370CDE9-A76E-485B-A67E-6F5C8F3CD26B}" type="datetime1">
              <a:rPr lang="en-GB" smtClean="0"/>
              <a:t>04/02/2020</a:t>
            </a:fld>
            <a:endParaRPr lang="en-GB"/>
          </a:p>
        </p:txBody>
      </p:sp>
      <p:sp>
        <p:nvSpPr>
          <p:cNvPr id="4" name="Slide Number Placeholder 3"/>
          <p:cNvSpPr>
            <a:spLocks noGrp="1"/>
          </p:cNvSpPr>
          <p:nvPr>
            <p:ph type="sldNum" sz="quarter" idx="12"/>
          </p:nvPr>
        </p:nvSpPr>
        <p:spPr/>
        <p:txBody>
          <a:bodyPr/>
          <a:lstStyle/>
          <a:p>
            <a:fld id="{8AEC5C4F-499E-411A-9708-CDB82511E420}" type="slidenum">
              <a:rPr lang="en-GB" smtClean="0"/>
              <a:t>25</a:t>
            </a:fld>
            <a:endParaRPr lang="en-GB"/>
          </a:p>
        </p:txBody>
      </p:sp>
    </p:spTree>
    <p:extLst>
      <p:ext uri="{BB962C8B-B14F-4D97-AF65-F5344CB8AC3E}">
        <p14:creationId xmlns:p14="http://schemas.microsoft.com/office/powerpoint/2010/main" val="2419033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13314"/>
                                        </p:tgtEl>
                                        <p:attrNameLst>
                                          <p:attrName>style.visibility</p:attrName>
                                        </p:attrNameLst>
                                      </p:cBhvr>
                                      <p:to>
                                        <p:strVal val="visible"/>
                                      </p:to>
                                    </p:set>
                                    <p:anim calcmode="lin" valueType="num">
                                      <p:cBhvr>
                                        <p:cTn id="7" dur="1000" fill="hold"/>
                                        <p:tgtEl>
                                          <p:spTgt spid="13314"/>
                                        </p:tgtEl>
                                        <p:attrNameLst>
                                          <p:attrName>ppt_w</p:attrName>
                                        </p:attrNameLst>
                                      </p:cBhvr>
                                      <p:tavLst>
                                        <p:tav tm="0">
                                          <p:val>
                                            <p:fltVal val="0"/>
                                          </p:val>
                                        </p:tav>
                                        <p:tav tm="100000">
                                          <p:val>
                                            <p:strVal val="#ppt_w"/>
                                          </p:val>
                                        </p:tav>
                                      </p:tavLst>
                                    </p:anim>
                                    <p:anim calcmode="lin" valueType="num">
                                      <p:cBhvr>
                                        <p:cTn id="8" dur="1000" fill="hold"/>
                                        <p:tgtEl>
                                          <p:spTgt spid="13314"/>
                                        </p:tgtEl>
                                        <p:attrNameLst>
                                          <p:attrName>ppt_h</p:attrName>
                                        </p:attrNameLst>
                                      </p:cBhvr>
                                      <p:tavLst>
                                        <p:tav tm="0">
                                          <p:val>
                                            <p:fltVal val="0"/>
                                          </p:val>
                                        </p:tav>
                                        <p:tav tm="100000">
                                          <p:val>
                                            <p:strVal val="#ppt_h"/>
                                          </p:val>
                                        </p:tav>
                                      </p:tavLst>
                                    </p:anim>
                                    <p:anim calcmode="lin" valueType="num">
                                      <p:cBhvr>
                                        <p:cTn id="9" dur="1000" fill="hold"/>
                                        <p:tgtEl>
                                          <p:spTgt spid="13314"/>
                                        </p:tgtEl>
                                        <p:attrNameLst>
                                          <p:attrName>style.rotation</p:attrName>
                                        </p:attrNameLst>
                                      </p:cBhvr>
                                      <p:tavLst>
                                        <p:tav tm="0">
                                          <p:val>
                                            <p:fltVal val="90"/>
                                          </p:val>
                                        </p:tav>
                                        <p:tav tm="100000">
                                          <p:val>
                                            <p:fltVal val="0"/>
                                          </p:val>
                                        </p:tav>
                                      </p:tavLst>
                                    </p:anim>
                                    <p:animEffect transition="in" filter="fade">
                                      <p:cBhvr>
                                        <p:cTn id="10" dur="1000"/>
                                        <p:tgtEl>
                                          <p:spTgt spid="133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42" name="Picture 6" descr="Image result for cattle value chain in nigeria&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5616" y="368032"/>
            <a:ext cx="6741815" cy="6264183"/>
          </a:xfrm>
          <a:prstGeom prst="rect">
            <a:avLst/>
          </a:prstGeom>
          <a:noFill/>
          <a:extLst>
            <a:ext uri="{909E8E84-426E-40DD-AFC4-6F175D3DCCD1}">
              <a14:hiddenFill xmlns:a14="http://schemas.microsoft.com/office/drawing/2010/main">
                <a:solidFill>
                  <a:srgbClr val="FFFFFF"/>
                </a:solidFill>
              </a14:hiddenFill>
            </a:ext>
          </a:extLst>
        </p:spPr>
      </p:pic>
      <p:sp>
        <p:nvSpPr>
          <p:cNvPr id="2" name="Date Placeholder 1"/>
          <p:cNvSpPr>
            <a:spLocks noGrp="1"/>
          </p:cNvSpPr>
          <p:nvPr>
            <p:ph type="dt" sz="half" idx="10"/>
          </p:nvPr>
        </p:nvSpPr>
        <p:spPr/>
        <p:txBody>
          <a:bodyPr/>
          <a:lstStyle/>
          <a:p>
            <a:fld id="{FB133D4A-F408-433C-AD3A-C4D2503EF498}" type="datetime1">
              <a:rPr lang="en-GB" smtClean="0"/>
              <a:t>04/02/2020</a:t>
            </a:fld>
            <a:endParaRPr lang="en-GB"/>
          </a:p>
        </p:txBody>
      </p:sp>
      <p:sp>
        <p:nvSpPr>
          <p:cNvPr id="4" name="Slide Number Placeholder 3"/>
          <p:cNvSpPr>
            <a:spLocks noGrp="1"/>
          </p:cNvSpPr>
          <p:nvPr>
            <p:ph type="sldNum" sz="quarter" idx="12"/>
          </p:nvPr>
        </p:nvSpPr>
        <p:spPr/>
        <p:txBody>
          <a:bodyPr/>
          <a:lstStyle/>
          <a:p>
            <a:fld id="{8AEC5C4F-499E-411A-9708-CDB82511E420}" type="slidenum">
              <a:rPr lang="en-GB" smtClean="0"/>
              <a:t>26</a:t>
            </a:fld>
            <a:endParaRPr lang="en-GB"/>
          </a:p>
        </p:txBody>
      </p:sp>
    </p:spTree>
    <p:extLst>
      <p:ext uri="{BB962C8B-B14F-4D97-AF65-F5344CB8AC3E}">
        <p14:creationId xmlns:p14="http://schemas.microsoft.com/office/powerpoint/2010/main" val="3324782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14342"/>
                                        </p:tgtEl>
                                        <p:attrNameLst>
                                          <p:attrName>style.visibility</p:attrName>
                                        </p:attrNameLst>
                                      </p:cBhvr>
                                      <p:to>
                                        <p:strVal val="visible"/>
                                      </p:to>
                                    </p:set>
                                    <p:anim calcmode="lin" valueType="num">
                                      <p:cBhvr>
                                        <p:cTn id="7" dur="1000" fill="hold"/>
                                        <p:tgtEl>
                                          <p:spTgt spid="14342"/>
                                        </p:tgtEl>
                                        <p:attrNameLst>
                                          <p:attrName>ppt_w</p:attrName>
                                        </p:attrNameLst>
                                      </p:cBhvr>
                                      <p:tavLst>
                                        <p:tav tm="0">
                                          <p:val>
                                            <p:fltVal val="0"/>
                                          </p:val>
                                        </p:tav>
                                        <p:tav tm="100000">
                                          <p:val>
                                            <p:strVal val="#ppt_w"/>
                                          </p:val>
                                        </p:tav>
                                      </p:tavLst>
                                    </p:anim>
                                    <p:anim calcmode="lin" valueType="num">
                                      <p:cBhvr>
                                        <p:cTn id="8" dur="1000" fill="hold"/>
                                        <p:tgtEl>
                                          <p:spTgt spid="14342"/>
                                        </p:tgtEl>
                                        <p:attrNameLst>
                                          <p:attrName>ppt_h</p:attrName>
                                        </p:attrNameLst>
                                      </p:cBhvr>
                                      <p:tavLst>
                                        <p:tav tm="0">
                                          <p:val>
                                            <p:fltVal val="0"/>
                                          </p:val>
                                        </p:tav>
                                        <p:tav tm="100000">
                                          <p:val>
                                            <p:strVal val="#ppt_h"/>
                                          </p:val>
                                        </p:tav>
                                      </p:tavLst>
                                    </p:anim>
                                    <p:anim calcmode="lin" valueType="num">
                                      <p:cBhvr>
                                        <p:cTn id="9" dur="1000" fill="hold"/>
                                        <p:tgtEl>
                                          <p:spTgt spid="14342"/>
                                        </p:tgtEl>
                                        <p:attrNameLst>
                                          <p:attrName>style.rotation</p:attrName>
                                        </p:attrNameLst>
                                      </p:cBhvr>
                                      <p:tavLst>
                                        <p:tav tm="0">
                                          <p:val>
                                            <p:fltVal val="90"/>
                                          </p:val>
                                        </p:tav>
                                        <p:tav tm="100000">
                                          <p:val>
                                            <p:fltVal val="0"/>
                                          </p:val>
                                        </p:tav>
                                      </p:tavLst>
                                    </p:anim>
                                    <p:animEffect transition="in" filter="fade">
                                      <p:cBhvr>
                                        <p:cTn id="10" dur="1000"/>
                                        <p:tgtEl>
                                          <p:spTgt spid="143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512" y="692696"/>
            <a:ext cx="8856984" cy="1066800"/>
          </a:xfrm>
        </p:spPr>
        <p:txBody>
          <a:bodyPr/>
          <a:lstStyle/>
          <a:p>
            <a:pPr algn="ctr"/>
            <a:r>
              <a:rPr lang="en-GB" dirty="0"/>
              <a:t>Opportunities in the Fish Value Chain</a:t>
            </a:r>
          </a:p>
        </p:txBody>
      </p:sp>
      <p:sp>
        <p:nvSpPr>
          <p:cNvPr id="3" name="Content Placeholder 2"/>
          <p:cNvSpPr>
            <a:spLocks noGrp="1"/>
          </p:cNvSpPr>
          <p:nvPr>
            <p:ph idx="1"/>
          </p:nvPr>
        </p:nvSpPr>
        <p:spPr>
          <a:xfrm>
            <a:off x="179512" y="1772816"/>
            <a:ext cx="8784976" cy="4325112"/>
          </a:xfrm>
        </p:spPr>
        <p:txBody>
          <a:bodyPr>
            <a:noAutofit/>
          </a:bodyPr>
          <a:lstStyle/>
          <a:p>
            <a:r>
              <a:rPr lang="en-GB" dirty="0"/>
              <a:t>The Nigeria </a:t>
            </a:r>
            <a:r>
              <a:rPr lang="en-GB" b="1" dirty="0"/>
              <a:t>Fisheries sub - sector</a:t>
            </a:r>
            <a:r>
              <a:rPr lang="en-GB" dirty="0"/>
              <a:t> contributes about 3 - 4 percent to the country’s annual GDP and is an important contributor to the population’s nutritional requirements, constituting about 50 percent of animal protein intake. </a:t>
            </a:r>
          </a:p>
          <a:p>
            <a:r>
              <a:rPr lang="en-GB" dirty="0"/>
              <a:t>In addition, the sub-sector generates employment and income for a significant number of artisanal fishermen and small traders. </a:t>
            </a: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24128" y="4869160"/>
            <a:ext cx="2847975" cy="16097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Date Placeholder 3"/>
          <p:cNvSpPr>
            <a:spLocks noGrp="1"/>
          </p:cNvSpPr>
          <p:nvPr>
            <p:ph type="dt" sz="half" idx="10"/>
          </p:nvPr>
        </p:nvSpPr>
        <p:spPr/>
        <p:txBody>
          <a:bodyPr/>
          <a:lstStyle/>
          <a:p>
            <a:fld id="{241E0A33-3469-40BC-AC58-2424BBF1F61F}" type="datetime1">
              <a:rPr lang="en-GB" smtClean="0"/>
              <a:t>04/02/2020</a:t>
            </a:fld>
            <a:endParaRPr lang="en-GB"/>
          </a:p>
        </p:txBody>
      </p:sp>
      <p:sp>
        <p:nvSpPr>
          <p:cNvPr id="6" name="Slide Number Placeholder 5"/>
          <p:cNvSpPr>
            <a:spLocks noGrp="1"/>
          </p:cNvSpPr>
          <p:nvPr>
            <p:ph type="sldNum" sz="quarter" idx="12"/>
          </p:nvPr>
        </p:nvSpPr>
        <p:spPr/>
        <p:txBody>
          <a:bodyPr/>
          <a:lstStyle/>
          <a:p>
            <a:fld id="{8AEC5C4F-499E-411A-9708-CDB82511E420}" type="slidenum">
              <a:rPr lang="en-GB" smtClean="0"/>
              <a:t>27</a:t>
            </a:fld>
            <a:endParaRPr lang="en-GB"/>
          </a:p>
        </p:txBody>
      </p:sp>
    </p:spTree>
    <p:extLst>
      <p:ext uri="{BB962C8B-B14F-4D97-AF65-F5344CB8AC3E}">
        <p14:creationId xmlns:p14="http://schemas.microsoft.com/office/powerpoint/2010/main" val="15966239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76672"/>
            <a:ext cx="9138529" cy="1066800"/>
          </a:xfrm>
        </p:spPr>
        <p:txBody>
          <a:bodyPr/>
          <a:lstStyle/>
          <a:p>
            <a:pPr algn="ctr"/>
            <a:r>
              <a:rPr lang="en-GB" dirty="0"/>
              <a:t>Opportunities in the Fish Value Chain </a:t>
            </a:r>
            <a:r>
              <a:rPr lang="en-GB" sz="2000" dirty="0"/>
              <a:t>CONT’D</a:t>
            </a:r>
            <a:endParaRPr lang="en-GB" dirty="0"/>
          </a:p>
        </p:txBody>
      </p:sp>
      <p:sp>
        <p:nvSpPr>
          <p:cNvPr id="3" name="Content Placeholder 2"/>
          <p:cNvSpPr>
            <a:spLocks noGrp="1"/>
          </p:cNvSpPr>
          <p:nvPr>
            <p:ph idx="1"/>
          </p:nvPr>
        </p:nvSpPr>
        <p:spPr>
          <a:xfrm>
            <a:off x="467544" y="1412776"/>
            <a:ext cx="8229600" cy="4325112"/>
          </a:xfrm>
        </p:spPr>
        <p:txBody>
          <a:bodyPr/>
          <a:lstStyle/>
          <a:p>
            <a:r>
              <a:rPr lang="en-GB" dirty="0"/>
              <a:t>To reduce the level of fish imports and in consonance with the findings of FOA, aquaculture has been selected as one of the priority value chains targeted for development and employment by the Lagos State Government in her 5 - Year Road Map.</a:t>
            </a:r>
          </a:p>
          <a:p>
            <a:endParaRPr lang="en-GB"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584" y="4077072"/>
            <a:ext cx="8112224" cy="27089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Date Placeholder 3"/>
          <p:cNvSpPr>
            <a:spLocks noGrp="1"/>
          </p:cNvSpPr>
          <p:nvPr>
            <p:ph type="dt" sz="half" idx="10"/>
          </p:nvPr>
        </p:nvSpPr>
        <p:spPr/>
        <p:txBody>
          <a:bodyPr/>
          <a:lstStyle/>
          <a:p>
            <a:fld id="{BA6C29F0-E22A-4D35-8523-D262A2EB1A83}" type="datetime1">
              <a:rPr lang="en-GB" smtClean="0"/>
              <a:t>04/02/2020</a:t>
            </a:fld>
            <a:endParaRPr lang="en-GB"/>
          </a:p>
        </p:txBody>
      </p:sp>
      <p:sp>
        <p:nvSpPr>
          <p:cNvPr id="6" name="Slide Number Placeholder 5"/>
          <p:cNvSpPr>
            <a:spLocks noGrp="1"/>
          </p:cNvSpPr>
          <p:nvPr>
            <p:ph type="sldNum" sz="quarter" idx="12"/>
          </p:nvPr>
        </p:nvSpPr>
        <p:spPr/>
        <p:txBody>
          <a:bodyPr/>
          <a:lstStyle/>
          <a:p>
            <a:fld id="{8AEC5C4F-499E-411A-9708-CDB82511E420}" type="slidenum">
              <a:rPr lang="en-GB" smtClean="0"/>
              <a:t>28</a:t>
            </a:fld>
            <a:endParaRPr lang="en-GB"/>
          </a:p>
        </p:txBody>
      </p:sp>
    </p:spTree>
    <p:extLst>
      <p:ext uri="{BB962C8B-B14F-4D97-AF65-F5344CB8AC3E}">
        <p14:creationId xmlns:p14="http://schemas.microsoft.com/office/powerpoint/2010/main" val="3315352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 calcmode="lin" valueType="num">
                                      <p:cBhvr>
                                        <p:cTn id="7" dur="1000" fill="hold"/>
                                        <p:tgtEl>
                                          <p:spTgt spid="2050"/>
                                        </p:tgtEl>
                                        <p:attrNameLst>
                                          <p:attrName>ppt_w</p:attrName>
                                        </p:attrNameLst>
                                      </p:cBhvr>
                                      <p:tavLst>
                                        <p:tav tm="0">
                                          <p:val>
                                            <p:fltVal val="0"/>
                                          </p:val>
                                        </p:tav>
                                        <p:tav tm="100000">
                                          <p:val>
                                            <p:strVal val="#ppt_w"/>
                                          </p:val>
                                        </p:tav>
                                      </p:tavLst>
                                    </p:anim>
                                    <p:anim calcmode="lin" valueType="num">
                                      <p:cBhvr>
                                        <p:cTn id="8" dur="1000" fill="hold"/>
                                        <p:tgtEl>
                                          <p:spTgt spid="2050"/>
                                        </p:tgtEl>
                                        <p:attrNameLst>
                                          <p:attrName>ppt_h</p:attrName>
                                        </p:attrNameLst>
                                      </p:cBhvr>
                                      <p:tavLst>
                                        <p:tav tm="0">
                                          <p:val>
                                            <p:fltVal val="0"/>
                                          </p:val>
                                        </p:tav>
                                        <p:tav tm="100000">
                                          <p:val>
                                            <p:strVal val="#ppt_h"/>
                                          </p:val>
                                        </p:tav>
                                      </p:tavLst>
                                    </p:anim>
                                    <p:anim calcmode="lin" valueType="num">
                                      <p:cBhvr>
                                        <p:cTn id="9" dur="1000" fill="hold"/>
                                        <p:tgtEl>
                                          <p:spTgt spid="2050"/>
                                        </p:tgtEl>
                                        <p:attrNameLst>
                                          <p:attrName>style.rotation</p:attrName>
                                        </p:attrNameLst>
                                      </p:cBhvr>
                                      <p:tavLst>
                                        <p:tav tm="0">
                                          <p:val>
                                            <p:fltVal val="90"/>
                                          </p:val>
                                        </p:tav>
                                        <p:tav tm="100000">
                                          <p:val>
                                            <p:fltVal val="0"/>
                                          </p:val>
                                        </p:tav>
                                      </p:tavLst>
                                    </p:anim>
                                    <p:animEffect transition="in" filter="fade">
                                      <p:cBhvr>
                                        <p:cTn id="10" dur="1000"/>
                                        <p:tgtEl>
                                          <p:spTgt spid="2050"/>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anim calcmode="lin" valueType="num">
                                      <p:cBhvr additive="base">
                                        <p:cTn id="15"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7664" y="1384598"/>
            <a:ext cx="6480720" cy="52127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itle 3"/>
          <p:cNvSpPr>
            <a:spLocks noGrp="1"/>
          </p:cNvSpPr>
          <p:nvPr>
            <p:ph type="title"/>
          </p:nvPr>
        </p:nvSpPr>
        <p:spPr>
          <a:xfrm>
            <a:off x="673224" y="476672"/>
            <a:ext cx="8229600" cy="1066800"/>
          </a:xfrm>
        </p:spPr>
        <p:txBody>
          <a:bodyPr>
            <a:normAutofit fontScale="90000"/>
          </a:bodyPr>
          <a:lstStyle/>
          <a:p>
            <a:pPr algn="ctr"/>
            <a:r>
              <a:rPr lang="en-GB" dirty="0"/>
              <a:t>Opportunities in the Fish Value Chain </a:t>
            </a:r>
            <a:r>
              <a:rPr lang="en-GB" sz="2200" dirty="0"/>
              <a:t>CONT’D</a:t>
            </a:r>
          </a:p>
        </p:txBody>
      </p:sp>
      <p:sp>
        <p:nvSpPr>
          <p:cNvPr id="5" name="Content Placeholder 4"/>
          <p:cNvSpPr>
            <a:spLocks noGrp="1"/>
          </p:cNvSpPr>
          <p:nvPr>
            <p:ph idx="1"/>
          </p:nvPr>
        </p:nvSpPr>
        <p:spPr/>
        <p:txBody>
          <a:bodyPr/>
          <a:lstStyle/>
          <a:p>
            <a:pPr marL="0" indent="0">
              <a:buNone/>
            </a:pPr>
            <a:r>
              <a:rPr lang="en-GB" dirty="0"/>
              <a:t>   </a:t>
            </a:r>
          </a:p>
        </p:txBody>
      </p:sp>
      <p:sp>
        <p:nvSpPr>
          <p:cNvPr id="2" name="Date Placeholder 1"/>
          <p:cNvSpPr>
            <a:spLocks noGrp="1"/>
          </p:cNvSpPr>
          <p:nvPr>
            <p:ph type="dt" sz="half" idx="10"/>
          </p:nvPr>
        </p:nvSpPr>
        <p:spPr/>
        <p:txBody>
          <a:bodyPr/>
          <a:lstStyle/>
          <a:p>
            <a:fld id="{5415473B-9805-4101-BAFA-B25BE053636D}" type="datetime1">
              <a:rPr lang="en-GB" smtClean="0"/>
              <a:t>04/02/2020</a:t>
            </a:fld>
            <a:endParaRPr lang="en-GB"/>
          </a:p>
        </p:txBody>
      </p:sp>
      <p:sp>
        <p:nvSpPr>
          <p:cNvPr id="6" name="Slide Number Placeholder 5"/>
          <p:cNvSpPr>
            <a:spLocks noGrp="1"/>
          </p:cNvSpPr>
          <p:nvPr>
            <p:ph type="sldNum" sz="quarter" idx="12"/>
          </p:nvPr>
        </p:nvSpPr>
        <p:spPr/>
        <p:txBody>
          <a:bodyPr/>
          <a:lstStyle/>
          <a:p>
            <a:fld id="{8AEC5C4F-499E-411A-9708-CDB82511E420}" type="slidenum">
              <a:rPr lang="en-GB" smtClean="0"/>
              <a:t>29</a:t>
            </a:fld>
            <a:endParaRPr lang="en-GB"/>
          </a:p>
        </p:txBody>
      </p:sp>
    </p:spTree>
    <p:extLst>
      <p:ext uri="{BB962C8B-B14F-4D97-AF65-F5344CB8AC3E}">
        <p14:creationId xmlns:p14="http://schemas.microsoft.com/office/powerpoint/2010/main" val="1544426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11266"/>
                                        </p:tgtEl>
                                        <p:attrNameLst>
                                          <p:attrName>style.visibility</p:attrName>
                                        </p:attrNameLst>
                                      </p:cBhvr>
                                      <p:to>
                                        <p:strVal val="visible"/>
                                      </p:to>
                                    </p:set>
                                    <p:anim calcmode="lin" valueType="num">
                                      <p:cBhvr>
                                        <p:cTn id="7" dur="1000" fill="hold"/>
                                        <p:tgtEl>
                                          <p:spTgt spid="11266"/>
                                        </p:tgtEl>
                                        <p:attrNameLst>
                                          <p:attrName>ppt_w</p:attrName>
                                        </p:attrNameLst>
                                      </p:cBhvr>
                                      <p:tavLst>
                                        <p:tav tm="0">
                                          <p:val>
                                            <p:fltVal val="0"/>
                                          </p:val>
                                        </p:tav>
                                        <p:tav tm="100000">
                                          <p:val>
                                            <p:strVal val="#ppt_w"/>
                                          </p:val>
                                        </p:tav>
                                      </p:tavLst>
                                    </p:anim>
                                    <p:anim calcmode="lin" valueType="num">
                                      <p:cBhvr>
                                        <p:cTn id="8" dur="1000" fill="hold"/>
                                        <p:tgtEl>
                                          <p:spTgt spid="11266"/>
                                        </p:tgtEl>
                                        <p:attrNameLst>
                                          <p:attrName>ppt_h</p:attrName>
                                        </p:attrNameLst>
                                      </p:cBhvr>
                                      <p:tavLst>
                                        <p:tav tm="0">
                                          <p:val>
                                            <p:fltVal val="0"/>
                                          </p:val>
                                        </p:tav>
                                        <p:tav tm="100000">
                                          <p:val>
                                            <p:strVal val="#ppt_h"/>
                                          </p:val>
                                        </p:tav>
                                      </p:tavLst>
                                    </p:anim>
                                    <p:anim calcmode="lin" valueType="num">
                                      <p:cBhvr>
                                        <p:cTn id="9" dur="1000" fill="hold"/>
                                        <p:tgtEl>
                                          <p:spTgt spid="11266"/>
                                        </p:tgtEl>
                                        <p:attrNameLst>
                                          <p:attrName>style.rotation</p:attrName>
                                        </p:attrNameLst>
                                      </p:cBhvr>
                                      <p:tavLst>
                                        <p:tav tm="0">
                                          <p:val>
                                            <p:fltVal val="90"/>
                                          </p:val>
                                        </p:tav>
                                        <p:tav tm="100000">
                                          <p:val>
                                            <p:fltVal val="0"/>
                                          </p:val>
                                        </p:tav>
                                      </p:tavLst>
                                    </p:anim>
                                    <p:animEffect transition="in" filter="fade">
                                      <p:cBhvr>
                                        <p:cTn id="10" dur="1000"/>
                                        <p:tgtEl>
                                          <p:spTgt spid="112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1560" y="404664"/>
            <a:ext cx="8229600" cy="1066800"/>
          </a:xfrm>
        </p:spPr>
        <p:txBody>
          <a:bodyPr/>
          <a:lstStyle/>
          <a:p>
            <a:pPr algn="ctr"/>
            <a:r>
              <a:rPr lang="en-US" dirty="0"/>
              <a:t>INTRODUCTION</a:t>
            </a:r>
            <a:endParaRPr lang="en-GB" dirty="0"/>
          </a:p>
        </p:txBody>
      </p:sp>
      <p:sp>
        <p:nvSpPr>
          <p:cNvPr id="4" name="Date Placeholder 3"/>
          <p:cNvSpPr>
            <a:spLocks noGrp="1"/>
          </p:cNvSpPr>
          <p:nvPr>
            <p:ph type="dt" sz="half" idx="10"/>
          </p:nvPr>
        </p:nvSpPr>
        <p:spPr/>
        <p:txBody>
          <a:bodyPr/>
          <a:lstStyle/>
          <a:p>
            <a:fld id="{3589025A-8D72-496D-9C89-A4048894F4BE}" type="datetime1">
              <a:rPr lang="en-GB" smtClean="0"/>
              <a:t>04/02/2020</a:t>
            </a:fld>
            <a:endParaRPr lang="en-GB"/>
          </a:p>
        </p:txBody>
      </p:sp>
      <p:sp>
        <p:nvSpPr>
          <p:cNvPr id="5" name="Slide Number Placeholder 4"/>
          <p:cNvSpPr>
            <a:spLocks noGrp="1"/>
          </p:cNvSpPr>
          <p:nvPr>
            <p:ph type="sldNum" sz="quarter" idx="12"/>
          </p:nvPr>
        </p:nvSpPr>
        <p:spPr/>
        <p:txBody>
          <a:bodyPr/>
          <a:lstStyle/>
          <a:p>
            <a:fld id="{8AEC5C4F-499E-411A-9708-CDB82511E420}" type="slidenum">
              <a:rPr lang="en-GB" smtClean="0"/>
              <a:t>3</a:t>
            </a:fld>
            <a:endParaRPr lang="en-GB"/>
          </a:p>
        </p:txBody>
      </p:sp>
      <p:sp>
        <p:nvSpPr>
          <p:cNvPr id="6" name="Content Placeholder 2"/>
          <p:cNvSpPr>
            <a:spLocks noGrp="1"/>
          </p:cNvSpPr>
          <p:nvPr>
            <p:ph idx="1"/>
          </p:nvPr>
        </p:nvSpPr>
        <p:spPr>
          <a:xfrm>
            <a:off x="179512" y="1196752"/>
            <a:ext cx="8784976" cy="5544616"/>
          </a:xfrm>
        </p:spPr>
        <p:txBody>
          <a:bodyPr>
            <a:normAutofit fontScale="62500" lnSpcReduction="20000"/>
          </a:bodyPr>
          <a:lstStyle/>
          <a:p>
            <a:r>
              <a:rPr lang="en-GB" sz="4500" dirty="0"/>
              <a:t>Nigeria’s population will grow swiftly and transform extensively in the next three decades.</a:t>
            </a:r>
          </a:p>
          <a:p>
            <a:endParaRPr lang="en-GB" sz="4500" dirty="0"/>
          </a:p>
          <a:p>
            <a:r>
              <a:rPr lang="en-GB" sz="4500" dirty="0"/>
              <a:t>Between 2015 and 2050 the population will double to almost 400 million and the number people living in urban areas will triple from the current 94 million to 280 million. </a:t>
            </a:r>
          </a:p>
          <a:p>
            <a:endParaRPr lang="en-GB" sz="4500" dirty="0"/>
          </a:p>
          <a:p>
            <a:r>
              <a:rPr lang="en-GB" sz="4500" dirty="0"/>
              <a:t>GDP per capita will almost triple up to around 7137 USD PPP.</a:t>
            </a:r>
          </a:p>
          <a:p>
            <a:r>
              <a:rPr lang="en-GB" sz="4500" dirty="0"/>
              <a:t> </a:t>
            </a:r>
          </a:p>
          <a:p>
            <a:r>
              <a:rPr lang="en-GB" sz="4500" dirty="0"/>
              <a:t>The UN claims that Food Production must double by 2050 to meet the demand of the world’s growing population. </a:t>
            </a:r>
          </a:p>
          <a:p>
            <a:endParaRPr lang="en-GB" dirty="0"/>
          </a:p>
        </p:txBody>
      </p:sp>
    </p:spTree>
    <p:extLst>
      <p:ext uri="{BB962C8B-B14F-4D97-AF65-F5344CB8AC3E}">
        <p14:creationId xmlns:p14="http://schemas.microsoft.com/office/powerpoint/2010/main" val="2435310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 calcmode="lin" valueType="num">
                                      <p:cBhvr additive="base">
                                        <p:cTn id="13"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anim calcmode="lin" valueType="num">
                                      <p:cBhvr additive="base">
                                        <p:cTn id="19" dur="500" fill="hold"/>
                                        <p:tgtEl>
                                          <p:spTgt spid="6">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6">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6">
                                            <p:txEl>
                                              <p:pRg st="5" end="5"/>
                                            </p:txEl>
                                          </p:spTgt>
                                        </p:tgtEl>
                                        <p:attrNameLst>
                                          <p:attrName>style.visibility</p:attrName>
                                        </p:attrNameLst>
                                      </p:cBhvr>
                                      <p:to>
                                        <p:strVal val="visible"/>
                                      </p:to>
                                    </p:set>
                                    <p:anim calcmode="lin" valueType="num">
                                      <p:cBhvr additive="base">
                                        <p:cTn id="25" dur="500" fill="hold"/>
                                        <p:tgtEl>
                                          <p:spTgt spid="6">
                                            <p:txEl>
                                              <p:pRg st="5" end="5"/>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6">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anim calcmode="lin" valueType="num">
                                      <p:cBhvr additive="base">
                                        <p:cTn id="31" dur="500" fill="hold"/>
                                        <p:tgtEl>
                                          <p:spTgt spid="6">
                                            <p:txEl>
                                              <p:pRg st="6" end="6"/>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6">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3757" y="548680"/>
            <a:ext cx="8856984" cy="1066800"/>
          </a:xfrm>
        </p:spPr>
        <p:txBody>
          <a:bodyPr>
            <a:noAutofit/>
          </a:bodyPr>
          <a:lstStyle/>
          <a:p>
            <a:pPr algn="ctr"/>
            <a:r>
              <a:rPr lang="de-CH" sz="2800" dirty="0"/>
              <a:t>Opportunities in the Rice Value Chain</a:t>
            </a:r>
            <a:br>
              <a:rPr lang="de-CH" sz="2800" dirty="0"/>
            </a:br>
            <a:endParaRPr lang="en-GB" sz="2800" dirty="0"/>
          </a:p>
        </p:txBody>
      </p:sp>
      <p:sp>
        <p:nvSpPr>
          <p:cNvPr id="3" name="Content Placeholder 2"/>
          <p:cNvSpPr>
            <a:spLocks noGrp="1"/>
          </p:cNvSpPr>
          <p:nvPr>
            <p:ph idx="1"/>
          </p:nvPr>
        </p:nvSpPr>
        <p:spPr>
          <a:xfrm>
            <a:off x="204780" y="1052736"/>
            <a:ext cx="8928992" cy="4325112"/>
          </a:xfrm>
        </p:spPr>
        <p:txBody>
          <a:bodyPr>
            <a:normAutofit/>
          </a:bodyPr>
          <a:lstStyle/>
          <a:p>
            <a:pPr marL="109728" indent="0">
              <a:buNone/>
            </a:pPr>
            <a:r>
              <a:rPr lang="de-CH" sz="1800" b="1" dirty="0"/>
              <a:t>RICE PADDY PRODUCTION:-</a:t>
            </a:r>
          </a:p>
          <a:p>
            <a:r>
              <a:rPr lang="de-CH" sz="1800" dirty="0"/>
              <a:t>On an annual basis, 200,000 tonnes of paddy would be required to feed the new 32MTPH Lagos State Rice Mill to be established </a:t>
            </a:r>
            <a:r>
              <a:rPr lang="en-US" sz="1800" b="1" dirty="0">
                <a:cs typeface="Times New Roman" panose="02020603050405020304" pitchFamily="18" charset="0"/>
              </a:rPr>
              <a:t>at </a:t>
            </a:r>
            <a:r>
              <a:rPr lang="en-US" sz="1800" b="1" dirty="0" err="1">
                <a:cs typeface="Times New Roman" panose="02020603050405020304" pitchFamily="18" charset="0"/>
              </a:rPr>
              <a:t>Imota</a:t>
            </a:r>
            <a:r>
              <a:rPr lang="en-US" sz="1800" b="1" dirty="0">
                <a:cs typeface="Times New Roman" panose="02020603050405020304" pitchFamily="18" charset="0"/>
              </a:rPr>
              <a:t>, </a:t>
            </a:r>
            <a:r>
              <a:rPr lang="en-US" sz="1800" b="1" dirty="0" err="1">
                <a:cs typeface="Times New Roman" panose="02020603050405020304" pitchFamily="18" charset="0"/>
              </a:rPr>
              <a:t>Ikorodu</a:t>
            </a:r>
            <a:r>
              <a:rPr lang="en-US" sz="1800" b="1" dirty="0">
                <a:cs typeface="Times New Roman" panose="02020603050405020304" pitchFamily="18" charset="0"/>
              </a:rPr>
              <a:t> LGA by the 3</a:t>
            </a:r>
            <a:r>
              <a:rPr lang="en-US" sz="1800" b="1" baseline="30000" dirty="0">
                <a:cs typeface="Times New Roman" panose="02020603050405020304" pitchFamily="18" charset="0"/>
              </a:rPr>
              <a:t>rd</a:t>
            </a:r>
            <a:r>
              <a:rPr lang="en-US" sz="1800" b="1" dirty="0">
                <a:cs typeface="Times New Roman" panose="02020603050405020304" pitchFamily="18" charset="0"/>
              </a:rPr>
              <a:t> quarter of  Y2020.</a:t>
            </a:r>
          </a:p>
          <a:p>
            <a:r>
              <a:rPr lang="de-CH" sz="1800" dirty="0"/>
              <a:t>This translates to more than 30,000 hectares of farm land over two crop cycles, of 3 tonnes per hectare</a:t>
            </a:r>
          </a:p>
          <a:p>
            <a:r>
              <a:rPr lang="de-CH" sz="1800" dirty="0"/>
              <a:t>Roughly 20,000 small and medium farmers would be required to fulfil the demand </a:t>
            </a:r>
          </a:p>
          <a:p>
            <a:r>
              <a:rPr lang="en-US" sz="1800" dirty="0">
                <a:cs typeface="Times New Roman" panose="02020603050405020304" pitchFamily="18" charset="0"/>
              </a:rPr>
              <a:t>It is expected that over </a:t>
            </a:r>
            <a:r>
              <a:rPr lang="en-US" sz="1800" b="1" dirty="0">
                <a:cs typeface="Times New Roman" panose="02020603050405020304" pitchFamily="18" charset="0"/>
              </a:rPr>
              <a:t>267,580 new jobs  will be created in the Rice Value Chain through the </a:t>
            </a:r>
            <a:r>
              <a:rPr lang="en-GB" sz="1800" b="1" dirty="0"/>
              <a:t>sales and distribution of LAKE Rice, the multiplication of improved planting materials, as well as, </a:t>
            </a:r>
            <a:r>
              <a:rPr lang="en-US" sz="1800" b="1" dirty="0">
                <a:cs typeface="Times New Roman" panose="02020603050405020304" pitchFamily="18" charset="0"/>
              </a:rPr>
              <a:t>the establishment of the new 32MTPH Rice Mill.</a:t>
            </a:r>
            <a:endParaRPr lang="de-CH" sz="1800" dirty="0"/>
          </a:p>
          <a:p>
            <a:endParaRPr lang="de-CH" sz="2000" dirty="0"/>
          </a:p>
          <a:p>
            <a:pPr marL="109728" indent="0">
              <a:buNone/>
            </a:pPr>
            <a:endParaRPr lang="en-GB" sz="2000" dirty="0"/>
          </a:p>
          <a:p>
            <a:pPr algn="ctr"/>
            <a:endParaRPr lang="en-GB" sz="2400" dirty="0"/>
          </a:p>
        </p:txBody>
      </p:sp>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l="25386" r="24012" b="27969"/>
          <a:stretch/>
        </p:blipFill>
        <p:spPr>
          <a:xfrm>
            <a:off x="652878" y="5723575"/>
            <a:ext cx="954845" cy="1070456"/>
          </a:xfrm>
          <a:prstGeom prst="rect">
            <a:avLst/>
          </a:prstGeom>
        </p:spPr>
      </p:pic>
      <p:pic>
        <p:nvPicPr>
          <p:cNvPr id="5" name="Picture 4"/>
          <p:cNvPicPr>
            <a:picLocks noChangeAspect="1"/>
          </p:cNvPicPr>
          <p:nvPr/>
        </p:nvPicPr>
        <p:blipFill>
          <a:blip r:embed="rId3"/>
          <a:stretch>
            <a:fillRect/>
          </a:stretch>
        </p:blipFill>
        <p:spPr>
          <a:xfrm>
            <a:off x="1763688" y="4797152"/>
            <a:ext cx="7056784" cy="1963628"/>
          </a:xfrm>
          <a:prstGeom prst="rect">
            <a:avLst/>
          </a:prstGeom>
        </p:spPr>
      </p:pic>
    </p:spTree>
    <p:extLst>
      <p:ext uri="{BB962C8B-B14F-4D97-AF65-F5344CB8AC3E}">
        <p14:creationId xmlns:p14="http://schemas.microsoft.com/office/powerpoint/2010/main" val="30538141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4213" y="260648"/>
            <a:ext cx="8229600" cy="1066800"/>
          </a:xfrm>
        </p:spPr>
        <p:txBody>
          <a:bodyPr/>
          <a:lstStyle/>
          <a:p>
            <a:r>
              <a:rPr lang="de-CH" dirty="0"/>
              <a:t>Rice Mill Operations</a:t>
            </a:r>
            <a:endParaRPr lang="en-GB" dirty="0"/>
          </a:p>
        </p:txBody>
      </p:sp>
      <p:sp>
        <p:nvSpPr>
          <p:cNvPr id="3" name="Content Placeholder 2"/>
          <p:cNvSpPr>
            <a:spLocks noGrp="1"/>
          </p:cNvSpPr>
          <p:nvPr>
            <p:ph idx="1"/>
          </p:nvPr>
        </p:nvSpPr>
        <p:spPr>
          <a:xfrm>
            <a:off x="313184" y="1052736"/>
            <a:ext cx="8229600" cy="4325112"/>
          </a:xfrm>
        </p:spPr>
        <p:txBody>
          <a:bodyPr/>
          <a:lstStyle/>
          <a:p>
            <a:r>
              <a:rPr lang="de-CH" dirty="0"/>
              <a:t>Direct Jobs</a:t>
            </a:r>
          </a:p>
          <a:p>
            <a:pPr lvl="1"/>
            <a:r>
              <a:rPr lang="de-CH" dirty="0"/>
              <a:t>The rice mill direct employment of </a:t>
            </a:r>
          </a:p>
          <a:p>
            <a:pPr lvl="2"/>
            <a:r>
              <a:rPr lang="de-CH" dirty="0"/>
              <a:t>Operators</a:t>
            </a:r>
          </a:p>
          <a:p>
            <a:pPr lvl="2"/>
            <a:r>
              <a:rPr lang="de-CH" dirty="0"/>
              <a:t>Labour</a:t>
            </a:r>
          </a:p>
          <a:p>
            <a:pPr lvl="2"/>
            <a:r>
              <a:rPr lang="de-CH" dirty="0"/>
              <a:t>Management</a:t>
            </a:r>
          </a:p>
          <a:p>
            <a:pPr lvl="2"/>
            <a:r>
              <a:rPr lang="de-CH" dirty="0"/>
              <a:t>Distribution</a:t>
            </a:r>
          </a:p>
        </p:txBody>
      </p:sp>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l="25386" r="24012" b="27969"/>
          <a:stretch/>
        </p:blipFill>
        <p:spPr>
          <a:xfrm>
            <a:off x="652878" y="5723575"/>
            <a:ext cx="954845" cy="1070456"/>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04048" y="1988840"/>
            <a:ext cx="3785345" cy="2453874"/>
          </a:xfrm>
          <a:prstGeom prst="rect">
            <a:avLst/>
          </a:prstGeom>
        </p:spPr>
      </p:pic>
      <p:sp>
        <p:nvSpPr>
          <p:cNvPr id="6" name="Rectangle 5"/>
          <p:cNvSpPr/>
          <p:nvPr/>
        </p:nvSpPr>
        <p:spPr>
          <a:xfrm>
            <a:off x="1979712" y="4444236"/>
            <a:ext cx="6659195" cy="584775"/>
          </a:xfrm>
          <a:prstGeom prst="rect">
            <a:avLst/>
          </a:prstGeom>
        </p:spPr>
        <p:txBody>
          <a:bodyPr wrap="none">
            <a:spAutoFit/>
          </a:bodyPr>
          <a:lstStyle/>
          <a:p>
            <a:r>
              <a:rPr lang="de-CH" sz="3200" dirty="0"/>
              <a:t>Rice Paddy Production Jobs Impact</a:t>
            </a:r>
            <a:endParaRPr lang="en-GB" sz="3200" dirty="0"/>
          </a:p>
        </p:txBody>
      </p:sp>
      <p:graphicFrame>
        <p:nvGraphicFramePr>
          <p:cNvPr id="7" name="Table 6"/>
          <p:cNvGraphicFramePr>
            <a:graphicFrameLocks noGrp="1"/>
          </p:cNvGraphicFramePr>
          <p:nvPr>
            <p:extLst>
              <p:ext uri="{D42A27DB-BD31-4B8C-83A1-F6EECF244321}">
                <p14:modId xmlns:p14="http://schemas.microsoft.com/office/powerpoint/2010/main" val="1870409616"/>
              </p:ext>
            </p:extLst>
          </p:nvPr>
        </p:nvGraphicFramePr>
        <p:xfrm>
          <a:off x="2223607" y="5044857"/>
          <a:ext cx="6596587" cy="1645920"/>
        </p:xfrm>
        <a:graphic>
          <a:graphicData uri="http://schemas.openxmlformats.org/drawingml/2006/table">
            <a:tbl>
              <a:tblPr firstRow="1" bandRow="1">
                <a:tableStyleId>{5C22544A-7EE6-4342-B048-85BDC9FD1C3A}</a:tableStyleId>
              </a:tblPr>
              <a:tblGrid>
                <a:gridCol w="1438799">
                  <a:extLst>
                    <a:ext uri="{9D8B030D-6E8A-4147-A177-3AD203B41FA5}">
                      <a16:colId xmlns:a16="http://schemas.microsoft.com/office/drawing/2014/main" val="20000"/>
                    </a:ext>
                  </a:extLst>
                </a:gridCol>
                <a:gridCol w="1289447">
                  <a:extLst>
                    <a:ext uri="{9D8B030D-6E8A-4147-A177-3AD203B41FA5}">
                      <a16:colId xmlns:a16="http://schemas.microsoft.com/office/drawing/2014/main" val="20001"/>
                    </a:ext>
                  </a:extLst>
                </a:gridCol>
                <a:gridCol w="1289447">
                  <a:extLst>
                    <a:ext uri="{9D8B030D-6E8A-4147-A177-3AD203B41FA5}">
                      <a16:colId xmlns:a16="http://schemas.microsoft.com/office/drawing/2014/main" val="20002"/>
                    </a:ext>
                  </a:extLst>
                </a:gridCol>
                <a:gridCol w="1289447">
                  <a:extLst>
                    <a:ext uri="{9D8B030D-6E8A-4147-A177-3AD203B41FA5}">
                      <a16:colId xmlns:a16="http://schemas.microsoft.com/office/drawing/2014/main" val="20003"/>
                    </a:ext>
                  </a:extLst>
                </a:gridCol>
                <a:gridCol w="1289447">
                  <a:extLst>
                    <a:ext uri="{9D8B030D-6E8A-4147-A177-3AD203B41FA5}">
                      <a16:colId xmlns:a16="http://schemas.microsoft.com/office/drawing/2014/main" val="20004"/>
                    </a:ext>
                  </a:extLst>
                </a:gridCol>
              </a:tblGrid>
              <a:tr h="0">
                <a:tc>
                  <a:txBody>
                    <a:bodyPr/>
                    <a:lstStyle/>
                    <a:p>
                      <a:endParaRPr lang="en-GB" dirty="0"/>
                    </a:p>
                  </a:txBody>
                  <a:tcPr marL="68580" marR="68580"/>
                </a:tc>
                <a:tc>
                  <a:txBody>
                    <a:bodyPr/>
                    <a:lstStyle/>
                    <a:p>
                      <a:r>
                        <a:rPr lang="de-CH" dirty="0"/>
                        <a:t>Direct</a:t>
                      </a:r>
                      <a:r>
                        <a:rPr lang="de-CH" baseline="0" dirty="0"/>
                        <a:t> Jobs</a:t>
                      </a:r>
                      <a:endParaRPr lang="en-GB" dirty="0"/>
                    </a:p>
                  </a:txBody>
                  <a:tcPr marL="68580" marR="68580"/>
                </a:tc>
                <a:tc>
                  <a:txBody>
                    <a:bodyPr/>
                    <a:lstStyle/>
                    <a:p>
                      <a:r>
                        <a:rPr lang="de-CH" dirty="0"/>
                        <a:t>Indirect Jobs</a:t>
                      </a:r>
                      <a:endParaRPr lang="en-GB" dirty="0"/>
                    </a:p>
                  </a:txBody>
                  <a:tcPr marL="68580" marR="68580"/>
                </a:tc>
                <a:tc>
                  <a:txBody>
                    <a:bodyPr/>
                    <a:lstStyle/>
                    <a:p>
                      <a:r>
                        <a:rPr lang="de-CH" dirty="0"/>
                        <a:t>Induced jobs</a:t>
                      </a:r>
                      <a:endParaRPr lang="en-GB" dirty="0"/>
                    </a:p>
                  </a:txBody>
                  <a:tcPr marL="68580" marR="68580"/>
                </a:tc>
                <a:tc>
                  <a:txBody>
                    <a:bodyPr/>
                    <a:lstStyle/>
                    <a:p>
                      <a:r>
                        <a:rPr lang="de-CH" dirty="0"/>
                        <a:t>Total</a:t>
                      </a:r>
                      <a:endParaRPr lang="en-GB" dirty="0"/>
                    </a:p>
                  </a:txBody>
                  <a:tcPr marL="68580" marR="68580"/>
                </a:tc>
                <a:extLst>
                  <a:ext uri="{0D108BD9-81ED-4DB2-BD59-A6C34878D82A}">
                    <a16:rowId xmlns:a16="http://schemas.microsoft.com/office/drawing/2014/main" val="10000"/>
                  </a:ext>
                </a:extLst>
              </a:tr>
              <a:tr h="0">
                <a:tc>
                  <a:txBody>
                    <a:bodyPr/>
                    <a:lstStyle/>
                    <a:p>
                      <a:endParaRPr lang="en-GB" dirty="0"/>
                    </a:p>
                  </a:txBody>
                  <a:tcPr marL="68580" marR="68580"/>
                </a:tc>
                <a:tc>
                  <a:txBody>
                    <a:bodyPr/>
                    <a:lstStyle/>
                    <a:p>
                      <a:endParaRPr lang="en-GB"/>
                    </a:p>
                  </a:txBody>
                  <a:tcPr marL="68580" marR="68580"/>
                </a:tc>
                <a:tc>
                  <a:txBody>
                    <a:bodyPr/>
                    <a:lstStyle/>
                    <a:p>
                      <a:endParaRPr lang="en-GB"/>
                    </a:p>
                  </a:txBody>
                  <a:tcPr marL="68580" marR="68580"/>
                </a:tc>
                <a:tc>
                  <a:txBody>
                    <a:bodyPr/>
                    <a:lstStyle/>
                    <a:p>
                      <a:endParaRPr lang="en-GB"/>
                    </a:p>
                  </a:txBody>
                  <a:tcPr marL="68580" marR="68580"/>
                </a:tc>
                <a:tc>
                  <a:txBody>
                    <a:bodyPr/>
                    <a:lstStyle/>
                    <a:p>
                      <a:endParaRPr lang="en-GB"/>
                    </a:p>
                  </a:txBody>
                  <a:tcPr marL="68580" marR="68580"/>
                </a:tc>
                <a:extLst>
                  <a:ext uri="{0D108BD9-81ED-4DB2-BD59-A6C34878D82A}">
                    <a16:rowId xmlns:a16="http://schemas.microsoft.com/office/drawing/2014/main" val="10001"/>
                  </a:ext>
                </a:extLst>
              </a:tr>
              <a:tr h="0">
                <a:tc>
                  <a:txBody>
                    <a:bodyPr/>
                    <a:lstStyle/>
                    <a:p>
                      <a:r>
                        <a:rPr lang="de-CH" dirty="0"/>
                        <a:t>Farmers (Paddy)</a:t>
                      </a:r>
                      <a:endParaRPr lang="en-GB" dirty="0"/>
                    </a:p>
                  </a:txBody>
                  <a:tcPr marL="68580" marR="68580"/>
                </a:tc>
                <a:tc>
                  <a:txBody>
                    <a:bodyPr/>
                    <a:lstStyle/>
                    <a:p>
                      <a:r>
                        <a:rPr lang="de-CH" dirty="0"/>
                        <a:t>20</a:t>
                      </a:r>
                      <a:r>
                        <a:rPr lang="de-CH" baseline="0" dirty="0"/>
                        <a:t> 000</a:t>
                      </a:r>
                      <a:endParaRPr lang="en-GB" dirty="0"/>
                    </a:p>
                  </a:txBody>
                  <a:tcPr marL="68580" marR="68580"/>
                </a:tc>
                <a:tc>
                  <a:txBody>
                    <a:bodyPr/>
                    <a:lstStyle/>
                    <a:p>
                      <a:r>
                        <a:rPr lang="de-CH" dirty="0"/>
                        <a:t>14 880</a:t>
                      </a:r>
                      <a:endParaRPr lang="en-GB" dirty="0"/>
                    </a:p>
                  </a:txBody>
                  <a:tcPr marL="68580" marR="68580"/>
                </a:tc>
                <a:tc>
                  <a:txBody>
                    <a:bodyPr/>
                    <a:lstStyle/>
                    <a:p>
                      <a:r>
                        <a:rPr lang="de-CH" dirty="0"/>
                        <a:t>10 440</a:t>
                      </a:r>
                      <a:endParaRPr lang="en-GB" dirty="0"/>
                    </a:p>
                  </a:txBody>
                  <a:tcPr marL="68580" marR="68580"/>
                </a:tc>
                <a:tc>
                  <a:txBody>
                    <a:bodyPr/>
                    <a:lstStyle/>
                    <a:p>
                      <a:r>
                        <a:rPr lang="de-CH" dirty="0"/>
                        <a:t>45 320</a:t>
                      </a:r>
                      <a:endParaRPr lang="en-GB" dirty="0"/>
                    </a:p>
                  </a:txBody>
                  <a:tcPr marL="68580" marR="68580"/>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363710533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CH" dirty="0"/>
              <a:t>Rice Mill Operations</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340579683"/>
              </p:ext>
            </p:extLst>
          </p:nvPr>
        </p:nvGraphicFramePr>
        <p:xfrm>
          <a:off x="508398" y="2160588"/>
          <a:ext cx="6596587" cy="2021840"/>
        </p:xfrm>
        <a:graphic>
          <a:graphicData uri="http://schemas.openxmlformats.org/drawingml/2006/table">
            <a:tbl>
              <a:tblPr firstRow="1" bandRow="1">
                <a:tableStyleId>{5C22544A-7EE6-4342-B048-85BDC9FD1C3A}</a:tableStyleId>
              </a:tblPr>
              <a:tblGrid>
                <a:gridCol w="1438799">
                  <a:extLst>
                    <a:ext uri="{9D8B030D-6E8A-4147-A177-3AD203B41FA5}">
                      <a16:colId xmlns:a16="http://schemas.microsoft.com/office/drawing/2014/main" val="20000"/>
                    </a:ext>
                  </a:extLst>
                </a:gridCol>
                <a:gridCol w="1289447">
                  <a:extLst>
                    <a:ext uri="{9D8B030D-6E8A-4147-A177-3AD203B41FA5}">
                      <a16:colId xmlns:a16="http://schemas.microsoft.com/office/drawing/2014/main" val="20001"/>
                    </a:ext>
                  </a:extLst>
                </a:gridCol>
                <a:gridCol w="1289447">
                  <a:extLst>
                    <a:ext uri="{9D8B030D-6E8A-4147-A177-3AD203B41FA5}">
                      <a16:colId xmlns:a16="http://schemas.microsoft.com/office/drawing/2014/main" val="20002"/>
                    </a:ext>
                  </a:extLst>
                </a:gridCol>
                <a:gridCol w="1289447">
                  <a:extLst>
                    <a:ext uri="{9D8B030D-6E8A-4147-A177-3AD203B41FA5}">
                      <a16:colId xmlns:a16="http://schemas.microsoft.com/office/drawing/2014/main" val="20003"/>
                    </a:ext>
                  </a:extLst>
                </a:gridCol>
                <a:gridCol w="1289447">
                  <a:extLst>
                    <a:ext uri="{9D8B030D-6E8A-4147-A177-3AD203B41FA5}">
                      <a16:colId xmlns:a16="http://schemas.microsoft.com/office/drawing/2014/main" val="20004"/>
                    </a:ext>
                  </a:extLst>
                </a:gridCol>
              </a:tblGrid>
              <a:tr h="370840">
                <a:tc>
                  <a:txBody>
                    <a:bodyPr/>
                    <a:lstStyle/>
                    <a:p>
                      <a:endParaRPr lang="en-GB" dirty="0"/>
                    </a:p>
                  </a:txBody>
                  <a:tcPr marL="68580" marR="68580"/>
                </a:tc>
                <a:tc>
                  <a:txBody>
                    <a:bodyPr/>
                    <a:lstStyle/>
                    <a:p>
                      <a:r>
                        <a:rPr lang="de-CH" dirty="0"/>
                        <a:t>Direct</a:t>
                      </a:r>
                      <a:r>
                        <a:rPr lang="de-CH" baseline="0" dirty="0"/>
                        <a:t> Jobs</a:t>
                      </a:r>
                      <a:endParaRPr lang="en-GB" dirty="0"/>
                    </a:p>
                  </a:txBody>
                  <a:tcPr marL="68580" marR="68580"/>
                </a:tc>
                <a:tc>
                  <a:txBody>
                    <a:bodyPr/>
                    <a:lstStyle/>
                    <a:p>
                      <a:r>
                        <a:rPr lang="de-CH" dirty="0"/>
                        <a:t>Indirect Jobs</a:t>
                      </a:r>
                      <a:endParaRPr lang="en-GB" dirty="0"/>
                    </a:p>
                  </a:txBody>
                  <a:tcPr marL="68580" marR="68580"/>
                </a:tc>
                <a:tc>
                  <a:txBody>
                    <a:bodyPr/>
                    <a:lstStyle/>
                    <a:p>
                      <a:r>
                        <a:rPr lang="de-CH" dirty="0"/>
                        <a:t>Induced jobs</a:t>
                      </a:r>
                      <a:endParaRPr lang="en-GB" dirty="0"/>
                    </a:p>
                  </a:txBody>
                  <a:tcPr marL="68580" marR="68580"/>
                </a:tc>
                <a:tc>
                  <a:txBody>
                    <a:bodyPr/>
                    <a:lstStyle/>
                    <a:p>
                      <a:r>
                        <a:rPr lang="de-CH" dirty="0"/>
                        <a:t>Total</a:t>
                      </a:r>
                      <a:endParaRPr lang="en-GB" dirty="0"/>
                    </a:p>
                  </a:txBody>
                  <a:tcPr marL="68580" marR="68580"/>
                </a:tc>
                <a:extLst>
                  <a:ext uri="{0D108BD9-81ED-4DB2-BD59-A6C34878D82A}">
                    <a16:rowId xmlns:a16="http://schemas.microsoft.com/office/drawing/2014/main" val="10000"/>
                  </a:ext>
                </a:extLst>
              </a:tr>
              <a:tr h="370840">
                <a:tc>
                  <a:txBody>
                    <a:bodyPr/>
                    <a:lstStyle/>
                    <a:p>
                      <a:endParaRPr lang="en-GB"/>
                    </a:p>
                  </a:txBody>
                  <a:tcPr marL="68580" marR="68580"/>
                </a:tc>
                <a:tc>
                  <a:txBody>
                    <a:bodyPr/>
                    <a:lstStyle/>
                    <a:p>
                      <a:endParaRPr lang="en-GB"/>
                    </a:p>
                  </a:txBody>
                  <a:tcPr marL="68580" marR="68580"/>
                </a:tc>
                <a:tc>
                  <a:txBody>
                    <a:bodyPr/>
                    <a:lstStyle/>
                    <a:p>
                      <a:endParaRPr lang="en-GB"/>
                    </a:p>
                  </a:txBody>
                  <a:tcPr marL="68580" marR="68580"/>
                </a:tc>
                <a:tc>
                  <a:txBody>
                    <a:bodyPr/>
                    <a:lstStyle/>
                    <a:p>
                      <a:endParaRPr lang="en-GB"/>
                    </a:p>
                  </a:txBody>
                  <a:tcPr marL="68580" marR="68580"/>
                </a:tc>
                <a:tc>
                  <a:txBody>
                    <a:bodyPr/>
                    <a:lstStyle/>
                    <a:p>
                      <a:endParaRPr lang="en-GB"/>
                    </a:p>
                  </a:txBody>
                  <a:tcPr marL="68580" marR="68580"/>
                </a:tc>
                <a:extLst>
                  <a:ext uri="{0D108BD9-81ED-4DB2-BD59-A6C34878D82A}">
                    <a16:rowId xmlns:a16="http://schemas.microsoft.com/office/drawing/2014/main" val="10001"/>
                  </a:ext>
                </a:extLst>
              </a:tr>
              <a:tr h="370840">
                <a:tc>
                  <a:txBody>
                    <a:bodyPr/>
                    <a:lstStyle/>
                    <a:p>
                      <a:r>
                        <a:rPr lang="de-CH" dirty="0"/>
                        <a:t>Rice Mill</a:t>
                      </a:r>
                      <a:r>
                        <a:rPr lang="de-CH" baseline="0" dirty="0"/>
                        <a:t> Staff</a:t>
                      </a:r>
                      <a:endParaRPr lang="en-GB" dirty="0"/>
                    </a:p>
                  </a:txBody>
                  <a:tcPr marL="68580" marR="68580"/>
                </a:tc>
                <a:tc>
                  <a:txBody>
                    <a:bodyPr/>
                    <a:lstStyle/>
                    <a:p>
                      <a:r>
                        <a:rPr lang="de-CH" dirty="0"/>
                        <a:t>500</a:t>
                      </a:r>
                      <a:endParaRPr lang="en-GB" dirty="0"/>
                    </a:p>
                  </a:txBody>
                  <a:tcPr marL="68580" marR="68580"/>
                </a:tc>
                <a:tc>
                  <a:txBody>
                    <a:bodyPr/>
                    <a:lstStyle/>
                    <a:p>
                      <a:r>
                        <a:rPr lang="de-CH" dirty="0"/>
                        <a:t>5 320</a:t>
                      </a:r>
                      <a:endParaRPr lang="en-GB" dirty="0"/>
                    </a:p>
                  </a:txBody>
                  <a:tcPr marL="68580" marR="68580"/>
                </a:tc>
                <a:tc>
                  <a:txBody>
                    <a:bodyPr/>
                    <a:lstStyle/>
                    <a:p>
                      <a:r>
                        <a:rPr lang="de-CH" dirty="0"/>
                        <a:t>2</a:t>
                      </a:r>
                      <a:r>
                        <a:rPr lang="de-CH" baseline="0" dirty="0"/>
                        <a:t> 140</a:t>
                      </a:r>
                      <a:endParaRPr lang="en-GB" dirty="0"/>
                    </a:p>
                  </a:txBody>
                  <a:tcPr marL="68580" marR="68580"/>
                </a:tc>
                <a:tc>
                  <a:txBody>
                    <a:bodyPr/>
                    <a:lstStyle/>
                    <a:p>
                      <a:r>
                        <a:rPr lang="de-CH" dirty="0"/>
                        <a:t>7</a:t>
                      </a:r>
                      <a:r>
                        <a:rPr lang="de-CH" baseline="0" dirty="0"/>
                        <a:t> 960</a:t>
                      </a:r>
                      <a:endParaRPr lang="en-GB" dirty="0"/>
                    </a:p>
                  </a:txBody>
                  <a:tcPr marL="68580" marR="68580"/>
                </a:tc>
                <a:extLst>
                  <a:ext uri="{0D108BD9-81ED-4DB2-BD59-A6C34878D82A}">
                    <a16:rowId xmlns:a16="http://schemas.microsoft.com/office/drawing/2014/main" val="10002"/>
                  </a:ext>
                </a:extLst>
              </a:tr>
              <a:tr h="370840">
                <a:tc>
                  <a:txBody>
                    <a:bodyPr/>
                    <a:lstStyle/>
                    <a:p>
                      <a:endParaRPr lang="en-GB"/>
                    </a:p>
                  </a:txBody>
                  <a:tcPr marL="68580" marR="68580"/>
                </a:tc>
                <a:tc>
                  <a:txBody>
                    <a:bodyPr/>
                    <a:lstStyle/>
                    <a:p>
                      <a:endParaRPr lang="en-GB"/>
                    </a:p>
                  </a:txBody>
                  <a:tcPr marL="68580" marR="68580"/>
                </a:tc>
                <a:tc>
                  <a:txBody>
                    <a:bodyPr/>
                    <a:lstStyle/>
                    <a:p>
                      <a:endParaRPr lang="en-GB"/>
                    </a:p>
                  </a:txBody>
                  <a:tcPr marL="68580" marR="68580"/>
                </a:tc>
                <a:tc>
                  <a:txBody>
                    <a:bodyPr/>
                    <a:lstStyle/>
                    <a:p>
                      <a:endParaRPr lang="en-GB"/>
                    </a:p>
                  </a:txBody>
                  <a:tcPr marL="68580" marR="68580"/>
                </a:tc>
                <a:tc>
                  <a:txBody>
                    <a:bodyPr/>
                    <a:lstStyle/>
                    <a:p>
                      <a:endParaRPr lang="en-GB" dirty="0"/>
                    </a:p>
                  </a:txBody>
                  <a:tcPr marL="68580" marR="68580"/>
                </a:tc>
                <a:extLst>
                  <a:ext uri="{0D108BD9-81ED-4DB2-BD59-A6C34878D82A}">
                    <a16:rowId xmlns:a16="http://schemas.microsoft.com/office/drawing/2014/main" val="10003"/>
                  </a:ext>
                </a:extLst>
              </a:tr>
            </a:tbl>
          </a:graphicData>
        </a:graphic>
      </p:graphicFrame>
      <p:pic>
        <p:nvPicPr>
          <p:cNvPr id="5" name="Picture 4"/>
          <p:cNvPicPr>
            <a:picLocks noChangeAspect="1"/>
          </p:cNvPicPr>
          <p:nvPr/>
        </p:nvPicPr>
        <p:blipFill rotWithShape="1">
          <a:blip r:embed="rId2" cstate="print">
            <a:extLst>
              <a:ext uri="{28A0092B-C50C-407E-A947-70E740481C1C}">
                <a14:useLocalDpi xmlns:a14="http://schemas.microsoft.com/office/drawing/2010/main" val="0"/>
              </a:ext>
            </a:extLst>
          </a:blip>
          <a:srcRect l="25386" r="24012" b="27969"/>
          <a:stretch/>
        </p:blipFill>
        <p:spPr>
          <a:xfrm>
            <a:off x="652878" y="5723575"/>
            <a:ext cx="954845" cy="1070456"/>
          </a:xfrm>
          <a:prstGeom prst="rect">
            <a:avLst/>
          </a:prstGeom>
        </p:spPr>
      </p:pic>
    </p:spTree>
    <p:extLst>
      <p:ext uri="{BB962C8B-B14F-4D97-AF65-F5344CB8AC3E}">
        <p14:creationId xmlns:p14="http://schemas.microsoft.com/office/powerpoint/2010/main" val="329223705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8AEC5C4F-499E-411A-9708-CDB82511E420}" type="slidenum">
              <a:rPr lang="en-GB" smtClean="0"/>
              <a:t>33</a:t>
            </a:fld>
            <a:endParaRPr lang="en-GB"/>
          </a:p>
        </p:txBody>
      </p:sp>
      <p:sp>
        <p:nvSpPr>
          <p:cNvPr id="6" name="Title 1"/>
          <p:cNvSpPr>
            <a:spLocks noGrp="1"/>
          </p:cNvSpPr>
          <p:nvPr>
            <p:ph type="title"/>
          </p:nvPr>
        </p:nvSpPr>
        <p:spPr>
          <a:xfrm>
            <a:off x="457200" y="404664"/>
            <a:ext cx="8229600" cy="1066800"/>
          </a:xfrm>
        </p:spPr>
        <p:txBody>
          <a:bodyPr>
            <a:normAutofit fontScale="90000"/>
          </a:bodyPr>
          <a:lstStyle/>
          <a:p>
            <a:pPr eaLnBrk="1" hangingPunct="1"/>
            <a:r>
              <a:rPr lang="en-US" b="1" dirty="0">
                <a:solidFill>
                  <a:schemeClr val="tx1"/>
                </a:solidFill>
              </a:rPr>
              <a:t>Cultivation of Crops in Greenhouses</a:t>
            </a:r>
          </a:p>
        </p:txBody>
      </p:sp>
      <p:pic>
        <p:nvPicPr>
          <p:cNvPr id="7" name="Picture 1"/>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11560" y="1556792"/>
            <a:ext cx="4145137" cy="2331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88024" y="3962400"/>
            <a:ext cx="3984625" cy="243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Date Placeholder 3"/>
          <p:cNvSpPr>
            <a:spLocks noGrp="1"/>
          </p:cNvSpPr>
          <p:nvPr>
            <p:ph type="dt" sz="half" idx="10"/>
          </p:nvPr>
        </p:nvSpPr>
        <p:spPr>
          <a:xfrm>
            <a:off x="6639072" y="548680"/>
            <a:ext cx="957264" cy="457200"/>
          </a:xfrm>
        </p:spPr>
        <p:txBody>
          <a:bodyPr/>
          <a:lstStyle/>
          <a:p>
            <a:r>
              <a:rPr lang="en-GB" dirty="0"/>
              <a:t>05/02/2020</a:t>
            </a:r>
          </a:p>
        </p:txBody>
      </p:sp>
    </p:spTree>
    <p:extLst>
      <p:ext uri="{BB962C8B-B14F-4D97-AF65-F5344CB8AC3E}">
        <p14:creationId xmlns:p14="http://schemas.microsoft.com/office/powerpoint/2010/main" val="94478084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8AEC5C4F-499E-411A-9708-CDB82511E420}" type="slidenum">
              <a:rPr lang="en-GB" smtClean="0"/>
              <a:t>34</a:t>
            </a:fld>
            <a:endParaRPr lang="en-GB"/>
          </a:p>
        </p:txBody>
      </p:sp>
      <p:sp>
        <p:nvSpPr>
          <p:cNvPr id="6" name="Title 1"/>
          <p:cNvSpPr>
            <a:spLocks noGrp="1"/>
          </p:cNvSpPr>
          <p:nvPr>
            <p:ph type="title"/>
          </p:nvPr>
        </p:nvSpPr>
        <p:spPr>
          <a:xfrm>
            <a:off x="457200" y="417984"/>
            <a:ext cx="8229600" cy="1066800"/>
          </a:xfrm>
        </p:spPr>
        <p:txBody>
          <a:bodyPr/>
          <a:lstStyle/>
          <a:p>
            <a:pPr eaLnBrk="1" hangingPunct="1"/>
            <a:r>
              <a:rPr lang="en-GB" sz="2800" b="1" u="sng" dirty="0">
                <a:solidFill>
                  <a:schemeClr val="tx1"/>
                </a:solidFill>
              </a:rPr>
              <a:t>Multiplication of Improved planting materials</a:t>
            </a:r>
            <a:endParaRPr lang="en-US" sz="2800" dirty="0">
              <a:solidFill>
                <a:schemeClr val="tx1"/>
              </a:solidFill>
            </a:endParaRPr>
          </a:p>
        </p:txBody>
      </p:sp>
      <p:pic>
        <p:nvPicPr>
          <p:cNvPr id="7" name="Picture 4"/>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83568" y="1628800"/>
            <a:ext cx="3872471" cy="30963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16016" y="3013712"/>
            <a:ext cx="3828112" cy="31515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Date Placeholder 3"/>
          <p:cNvSpPr>
            <a:spLocks noGrp="1"/>
          </p:cNvSpPr>
          <p:nvPr>
            <p:ph type="dt" sz="half" idx="10"/>
          </p:nvPr>
        </p:nvSpPr>
        <p:spPr>
          <a:xfrm>
            <a:off x="6586536" y="612648"/>
            <a:ext cx="957264" cy="457200"/>
          </a:xfrm>
        </p:spPr>
        <p:txBody>
          <a:bodyPr/>
          <a:lstStyle/>
          <a:p>
            <a:r>
              <a:rPr lang="en-GB" dirty="0"/>
              <a:t>05/02/2020</a:t>
            </a:r>
          </a:p>
        </p:txBody>
      </p:sp>
    </p:spTree>
    <p:extLst>
      <p:ext uri="{BB962C8B-B14F-4D97-AF65-F5344CB8AC3E}">
        <p14:creationId xmlns:p14="http://schemas.microsoft.com/office/powerpoint/2010/main" val="423877527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8AEC5C4F-499E-411A-9708-CDB82511E420}" type="slidenum">
              <a:rPr lang="en-GB" smtClean="0"/>
              <a:t>35</a:t>
            </a:fld>
            <a:endParaRPr lang="en-GB"/>
          </a:p>
        </p:txBody>
      </p:sp>
      <p:sp>
        <p:nvSpPr>
          <p:cNvPr id="6" name="Title 1"/>
          <p:cNvSpPr txBox="1">
            <a:spLocks/>
          </p:cNvSpPr>
          <p:nvPr/>
        </p:nvSpPr>
        <p:spPr>
          <a:xfrm>
            <a:off x="152400" y="941983"/>
            <a:ext cx="8839200" cy="758825"/>
          </a:xfrm>
          <a:prstGeom prst="rect">
            <a:avLst/>
          </a:prstGeom>
        </p:spPr>
        <p:txBody>
          <a:bodyPr vert="horz" anchor="ctr">
            <a:normAutofit fontScale="67500" lnSpcReduction="20000"/>
          </a:bodyPr>
          <a:lstStyle>
            <a:lvl1pPr algn="l" rtl="0" eaLnBrk="1" latinLnBrk="0" hangingPunct="1">
              <a:spcBef>
                <a:spcPct val="0"/>
              </a:spcBef>
              <a:buNone/>
              <a:defRPr kumimoji="0" sz="4000" kern="1200">
                <a:solidFill>
                  <a:schemeClr val="tx2"/>
                </a:solidFill>
                <a:latin typeface="+mj-lt"/>
                <a:ea typeface="+mj-ea"/>
                <a:cs typeface="+mj-cs"/>
              </a:defRPr>
            </a:lvl1pPr>
          </a:lstStyle>
          <a:p>
            <a:pPr>
              <a:defRPr/>
            </a:pPr>
            <a:r>
              <a:rPr lang="en-GB" sz="3600" b="1" dirty="0">
                <a:solidFill>
                  <a:schemeClr val="tx1"/>
                </a:solidFill>
                <a:ea typeface="Calibri" pitchFamily="34" charset="0"/>
                <a:cs typeface="Calibri" pitchFamily="34" charset="0"/>
              </a:rPr>
              <a:t>Opportunities in Coconut Development:</a:t>
            </a:r>
            <a:r>
              <a:rPr lang="en-GB" sz="3600" dirty="0">
                <a:solidFill>
                  <a:schemeClr val="tx1"/>
                </a:solidFill>
                <a:ea typeface="Calibri" pitchFamily="34" charset="0"/>
                <a:cs typeface="Calibri" pitchFamily="34" charset="0"/>
              </a:rPr>
              <a:t>- </a:t>
            </a:r>
            <a:br>
              <a:rPr lang="en-GB" sz="3600" dirty="0">
                <a:solidFill>
                  <a:schemeClr val="tx1"/>
                </a:solidFill>
                <a:ea typeface="Calibri" pitchFamily="34" charset="0"/>
                <a:cs typeface="Calibri" pitchFamily="34" charset="0"/>
              </a:rPr>
            </a:br>
            <a:endParaRPr lang="en-US" dirty="0"/>
          </a:p>
        </p:txBody>
      </p:sp>
      <p:sp>
        <p:nvSpPr>
          <p:cNvPr id="7" name="Content Placeholder 2"/>
          <p:cNvSpPr txBox="1">
            <a:spLocks/>
          </p:cNvSpPr>
          <p:nvPr/>
        </p:nvSpPr>
        <p:spPr>
          <a:xfrm>
            <a:off x="301625" y="1600200"/>
            <a:ext cx="8504238" cy="4572000"/>
          </a:xfrm>
          <a:prstGeom prst="rect">
            <a:avLst/>
          </a:prstGeom>
        </p:spPr>
        <p:txBody>
          <a:bodyPr vert="horz">
            <a:normAutofit fontScale="92500" lnSpcReduction="10000"/>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pPr marL="0" indent="0">
              <a:spcBef>
                <a:spcPct val="0"/>
              </a:spcBef>
              <a:buClrTx/>
              <a:buFont typeface="Wingdings 2"/>
              <a:buChar char=""/>
              <a:defRPr/>
            </a:pPr>
            <a:r>
              <a:rPr lang="en-GB" sz="2400" dirty="0">
                <a:latin typeface="Arial" pitchFamily="34" charset="0"/>
                <a:ea typeface="Calibri" pitchFamily="34" charset="0"/>
                <a:cs typeface="Calibri" pitchFamily="34" charset="0"/>
              </a:rPr>
              <a:t>The State has 180 Km coast line that is predominantly cultivated to coconut plantation. </a:t>
            </a:r>
          </a:p>
          <a:p>
            <a:pPr marL="0" indent="0">
              <a:spcBef>
                <a:spcPct val="0"/>
              </a:spcBef>
              <a:buClrTx/>
              <a:buFont typeface="Wingdings 2"/>
              <a:buNone/>
              <a:defRPr/>
            </a:pPr>
            <a:r>
              <a:rPr lang="en-GB" sz="2400" dirty="0">
                <a:latin typeface="Arial" pitchFamily="34" charset="0"/>
                <a:ea typeface="Calibri" pitchFamily="34" charset="0"/>
                <a:cs typeface="Calibri" pitchFamily="34" charset="0"/>
              </a:rPr>
              <a:t>Lagos State is the largest producer of Coconut, producing 7.1 million coconut fruits annually and 400,000 litres of coconut oil.                        </a:t>
            </a:r>
          </a:p>
          <a:p>
            <a:pPr marL="0" indent="0">
              <a:spcBef>
                <a:spcPct val="0"/>
              </a:spcBef>
              <a:buClrTx/>
              <a:buFont typeface="Wingdings 2"/>
              <a:buChar char=""/>
              <a:defRPr/>
            </a:pPr>
            <a:endParaRPr lang="en-GB" sz="2400" dirty="0">
              <a:latin typeface="Arial" pitchFamily="34" charset="0"/>
              <a:ea typeface="Calibri" pitchFamily="34" charset="0"/>
              <a:cs typeface="Calibri" pitchFamily="34" charset="0"/>
            </a:endParaRPr>
          </a:p>
          <a:p>
            <a:pPr marL="0" indent="0">
              <a:spcBef>
                <a:spcPct val="0"/>
              </a:spcBef>
              <a:buClrTx/>
              <a:buFont typeface="Wingdings 2"/>
              <a:buNone/>
              <a:defRPr/>
            </a:pPr>
            <a:r>
              <a:rPr lang="en-GB" sz="2400" dirty="0">
                <a:latin typeface="Arial" pitchFamily="34" charset="0"/>
                <a:ea typeface="Calibri" pitchFamily="34" charset="0"/>
                <a:cs typeface="Calibri" pitchFamily="34" charset="0"/>
              </a:rPr>
              <a:t>Most of the plantations are old and the Ministry of Agriculture through the Lagos State Coconut Development Authority (LASCODA) is undertaking extensive rehabilitation of the old plantation with high yielding improved seedlings. </a:t>
            </a:r>
          </a:p>
          <a:p>
            <a:pPr marL="0" indent="0">
              <a:spcBef>
                <a:spcPct val="0"/>
              </a:spcBef>
              <a:buClrTx/>
              <a:buFont typeface="Wingdings 2"/>
              <a:buNone/>
              <a:defRPr/>
            </a:pPr>
            <a:endParaRPr lang="en-GB" sz="2400" dirty="0">
              <a:latin typeface="Arial" pitchFamily="34" charset="0"/>
              <a:ea typeface="Calibri" pitchFamily="34" charset="0"/>
              <a:cs typeface="Calibri" pitchFamily="34" charset="0"/>
            </a:endParaRPr>
          </a:p>
          <a:p>
            <a:pPr marL="0" indent="0">
              <a:spcBef>
                <a:spcPct val="0"/>
              </a:spcBef>
              <a:buClrTx/>
              <a:buFont typeface="Wingdings 2"/>
              <a:buNone/>
              <a:defRPr/>
            </a:pPr>
            <a:r>
              <a:rPr lang="en-GB" sz="2400" dirty="0">
                <a:latin typeface="Arial" pitchFamily="34" charset="0"/>
                <a:ea typeface="Calibri" pitchFamily="34" charset="0"/>
                <a:cs typeface="Calibri" pitchFamily="34" charset="0"/>
              </a:rPr>
              <a:t>Investment potentials in Coconut include Production, Processing and Packaging of Coconut Oil and Coconut Milk; Production of </a:t>
            </a:r>
            <a:r>
              <a:rPr lang="en-GB" sz="2400" dirty="0" err="1">
                <a:latin typeface="Arial" pitchFamily="34" charset="0"/>
                <a:ea typeface="Calibri" pitchFamily="34" charset="0"/>
                <a:cs typeface="Calibri" pitchFamily="34" charset="0"/>
              </a:rPr>
              <a:t>Eko</a:t>
            </a:r>
            <a:r>
              <a:rPr lang="en-GB" sz="2400" dirty="0">
                <a:latin typeface="Arial" pitchFamily="34" charset="0"/>
                <a:ea typeface="Calibri" pitchFamily="34" charset="0"/>
                <a:cs typeface="Calibri" pitchFamily="34" charset="0"/>
              </a:rPr>
              <a:t> Coconut Bread, Processing of Foot Mats and other derivatives of the coconut plant.</a:t>
            </a:r>
            <a:endParaRPr lang="en-GB" sz="2400" dirty="0">
              <a:latin typeface="Arial" pitchFamily="34" charset="0"/>
              <a:cs typeface="Arial" pitchFamily="34" charset="0"/>
            </a:endParaRPr>
          </a:p>
          <a:p>
            <a:pPr marL="274320" indent="-274320">
              <a:buFont typeface="Wingdings 2"/>
              <a:buChar char=""/>
              <a:defRPr/>
            </a:pPr>
            <a:endParaRPr lang="en-US" dirty="0"/>
          </a:p>
        </p:txBody>
      </p:sp>
      <p:sp>
        <p:nvSpPr>
          <p:cNvPr id="8" name="Date Placeholder 3"/>
          <p:cNvSpPr>
            <a:spLocks noGrp="1"/>
          </p:cNvSpPr>
          <p:nvPr>
            <p:ph type="dt" sz="half" idx="10"/>
          </p:nvPr>
        </p:nvSpPr>
        <p:spPr>
          <a:xfrm>
            <a:off x="6586536" y="612648"/>
            <a:ext cx="957264" cy="457200"/>
          </a:xfrm>
        </p:spPr>
        <p:txBody>
          <a:bodyPr/>
          <a:lstStyle/>
          <a:p>
            <a:r>
              <a:rPr lang="en-GB" dirty="0"/>
              <a:t>05/02/2020</a:t>
            </a:r>
          </a:p>
        </p:txBody>
      </p:sp>
    </p:spTree>
    <p:extLst>
      <p:ext uri="{BB962C8B-B14F-4D97-AF65-F5344CB8AC3E}">
        <p14:creationId xmlns:p14="http://schemas.microsoft.com/office/powerpoint/2010/main" val="5234842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8AEC5C4F-499E-411A-9708-CDB82511E420}" type="slidenum">
              <a:rPr lang="en-GB" smtClean="0"/>
              <a:t>36</a:t>
            </a:fld>
            <a:endParaRPr lang="en-GB"/>
          </a:p>
        </p:txBody>
      </p:sp>
      <p:pic>
        <p:nvPicPr>
          <p:cNvPr id="6"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03800" y="3733800"/>
            <a:ext cx="3606800" cy="2397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676400"/>
            <a:ext cx="3940175" cy="259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5"/>
          <p:cNvSpPr txBox="1">
            <a:spLocks noChangeArrowheads="1"/>
          </p:cNvSpPr>
          <p:nvPr/>
        </p:nvSpPr>
        <p:spPr bwMode="auto">
          <a:xfrm>
            <a:off x="304800" y="950813"/>
            <a:ext cx="86915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en-US" sz="2400" b="1" dirty="0">
                <a:latin typeface="Georgia" pitchFamily="18" charset="0"/>
              </a:rPr>
              <a:t>Re - useable Plastic Crates for Fruits and Vegetables</a:t>
            </a:r>
          </a:p>
        </p:txBody>
      </p:sp>
      <p:sp>
        <p:nvSpPr>
          <p:cNvPr id="9" name="Date Placeholder 3"/>
          <p:cNvSpPr>
            <a:spLocks noGrp="1"/>
          </p:cNvSpPr>
          <p:nvPr>
            <p:ph type="dt" sz="half" idx="10"/>
          </p:nvPr>
        </p:nvSpPr>
        <p:spPr>
          <a:xfrm>
            <a:off x="6586536" y="612648"/>
            <a:ext cx="957264" cy="457200"/>
          </a:xfrm>
        </p:spPr>
        <p:txBody>
          <a:bodyPr/>
          <a:lstStyle/>
          <a:p>
            <a:r>
              <a:rPr lang="en-GB" dirty="0"/>
              <a:t>05/02/2020</a:t>
            </a:r>
          </a:p>
        </p:txBody>
      </p:sp>
    </p:spTree>
    <p:extLst>
      <p:ext uri="{BB962C8B-B14F-4D97-AF65-F5344CB8AC3E}">
        <p14:creationId xmlns:p14="http://schemas.microsoft.com/office/powerpoint/2010/main" val="364123235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CH" dirty="0"/>
              <a:t>Lagos Market (Future Project)</a:t>
            </a:r>
            <a:endParaRPr lang="en-GB" dirty="0"/>
          </a:p>
        </p:txBody>
      </p:sp>
      <p:sp>
        <p:nvSpPr>
          <p:cNvPr id="3" name="Content Placeholder 2"/>
          <p:cNvSpPr>
            <a:spLocks noGrp="1"/>
          </p:cNvSpPr>
          <p:nvPr>
            <p:ph idx="1"/>
          </p:nvPr>
        </p:nvSpPr>
        <p:spPr/>
        <p:txBody>
          <a:bodyPr/>
          <a:lstStyle/>
          <a:p>
            <a:r>
              <a:rPr lang="de-CH" dirty="0"/>
              <a:t>Wholesale market, where farmers and traders meet to supply aricultural products</a:t>
            </a:r>
          </a:p>
          <a:p>
            <a:r>
              <a:rPr lang="de-CH" dirty="0"/>
              <a:t>Eko City Farmers’ </a:t>
            </a:r>
          </a:p>
          <a:p>
            <a:pPr marL="109728" indent="0">
              <a:buNone/>
            </a:pPr>
            <a:r>
              <a:rPr lang="de-CH"/>
              <a:t>   Market</a:t>
            </a:r>
            <a:endParaRPr lang="de-CH" dirty="0"/>
          </a:p>
          <a:p>
            <a:endParaRPr lang="de-CH" dirty="0"/>
          </a:p>
          <a:p>
            <a:endParaRPr lang="de-CH" dirty="0"/>
          </a:p>
          <a:p>
            <a:endParaRPr lang="de-CH" dirty="0"/>
          </a:p>
          <a:p>
            <a:pPr marL="0" indent="0">
              <a:buNone/>
            </a:pPr>
            <a:endParaRPr lang="de-CH" dirty="0"/>
          </a:p>
        </p:txBody>
      </p:sp>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l="25386" r="24012" b="27969"/>
          <a:stretch/>
        </p:blipFill>
        <p:spPr>
          <a:xfrm>
            <a:off x="652878" y="5723575"/>
            <a:ext cx="954845" cy="1070456"/>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88024" y="3327010"/>
            <a:ext cx="3431449" cy="2797495"/>
          </a:xfrm>
          <a:prstGeom prst="rect">
            <a:avLst/>
          </a:prstGeom>
        </p:spPr>
      </p:pic>
    </p:spTree>
    <p:extLst>
      <p:ext uri="{BB962C8B-B14F-4D97-AF65-F5344CB8AC3E}">
        <p14:creationId xmlns:p14="http://schemas.microsoft.com/office/powerpoint/2010/main" val="273494990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CH" dirty="0"/>
              <a:t>Lagos Market (Future Project)</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014187019"/>
              </p:ext>
            </p:extLst>
          </p:nvPr>
        </p:nvGraphicFramePr>
        <p:xfrm>
          <a:off x="508398" y="2160588"/>
          <a:ext cx="6949917" cy="2021840"/>
        </p:xfrm>
        <a:graphic>
          <a:graphicData uri="http://schemas.openxmlformats.org/drawingml/2006/table">
            <a:tbl>
              <a:tblPr firstRow="1" bandRow="1">
                <a:tableStyleId>{5C22544A-7EE6-4342-B048-85BDC9FD1C3A}</a:tableStyleId>
              </a:tblPr>
              <a:tblGrid>
                <a:gridCol w="1792129">
                  <a:extLst>
                    <a:ext uri="{9D8B030D-6E8A-4147-A177-3AD203B41FA5}">
                      <a16:colId xmlns:a16="http://schemas.microsoft.com/office/drawing/2014/main" val="20000"/>
                    </a:ext>
                  </a:extLst>
                </a:gridCol>
                <a:gridCol w="1289447">
                  <a:extLst>
                    <a:ext uri="{9D8B030D-6E8A-4147-A177-3AD203B41FA5}">
                      <a16:colId xmlns:a16="http://schemas.microsoft.com/office/drawing/2014/main" val="20001"/>
                    </a:ext>
                  </a:extLst>
                </a:gridCol>
                <a:gridCol w="1289447">
                  <a:extLst>
                    <a:ext uri="{9D8B030D-6E8A-4147-A177-3AD203B41FA5}">
                      <a16:colId xmlns:a16="http://schemas.microsoft.com/office/drawing/2014/main" val="20002"/>
                    </a:ext>
                  </a:extLst>
                </a:gridCol>
                <a:gridCol w="1289447">
                  <a:extLst>
                    <a:ext uri="{9D8B030D-6E8A-4147-A177-3AD203B41FA5}">
                      <a16:colId xmlns:a16="http://schemas.microsoft.com/office/drawing/2014/main" val="20003"/>
                    </a:ext>
                  </a:extLst>
                </a:gridCol>
                <a:gridCol w="1289447">
                  <a:extLst>
                    <a:ext uri="{9D8B030D-6E8A-4147-A177-3AD203B41FA5}">
                      <a16:colId xmlns:a16="http://schemas.microsoft.com/office/drawing/2014/main" val="20004"/>
                    </a:ext>
                  </a:extLst>
                </a:gridCol>
              </a:tblGrid>
              <a:tr h="370840">
                <a:tc>
                  <a:txBody>
                    <a:bodyPr/>
                    <a:lstStyle/>
                    <a:p>
                      <a:endParaRPr lang="en-GB" dirty="0"/>
                    </a:p>
                  </a:txBody>
                  <a:tcPr marL="68580" marR="68580"/>
                </a:tc>
                <a:tc>
                  <a:txBody>
                    <a:bodyPr/>
                    <a:lstStyle/>
                    <a:p>
                      <a:r>
                        <a:rPr lang="de-CH" dirty="0"/>
                        <a:t>Direct</a:t>
                      </a:r>
                      <a:r>
                        <a:rPr lang="de-CH" baseline="0" dirty="0"/>
                        <a:t> Jobs</a:t>
                      </a:r>
                      <a:endParaRPr lang="en-GB" dirty="0"/>
                    </a:p>
                  </a:txBody>
                  <a:tcPr marL="68580" marR="68580"/>
                </a:tc>
                <a:tc>
                  <a:txBody>
                    <a:bodyPr/>
                    <a:lstStyle/>
                    <a:p>
                      <a:r>
                        <a:rPr lang="de-CH" dirty="0"/>
                        <a:t>Indirect Jobs</a:t>
                      </a:r>
                      <a:endParaRPr lang="en-GB" dirty="0"/>
                    </a:p>
                  </a:txBody>
                  <a:tcPr marL="68580" marR="68580"/>
                </a:tc>
                <a:tc>
                  <a:txBody>
                    <a:bodyPr/>
                    <a:lstStyle/>
                    <a:p>
                      <a:r>
                        <a:rPr lang="de-CH" dirty="0"/>
                        <a:t>Induced jobs</a:t>
                      </a:r>
                      <a:endParaRPr lang="en-GB" dirty="0"/>
                    </a:p>
                  </a:txBody>
                  <a:tcPr marL="68580" marR="68580"/>
                </a:tc>
                <a:tc>
                  <a:txBody>
                    <a:bodyPr/>
                    <a:lstStyle/>
                    <a:p>
                      <a:r>
                        <a:rPr lang="de-CH" dirty="0"/>
                        <a:t>Total</a:t>
                      </a:r>
                      <a:endParaRPr lang="en-GB" dirty="0"/>
                    </a:p>
                  </a:txBody>
                  <a:tcPr marL="68580" marR="68580"/>
                </a:tc>
                <a:extLst>
                  <a:ext uri="{0D108BD9-81ED-4DB2-BD59-A6C34878D82A}">
                    <a16:rowId xmlns:a16="http://schemas.microsoft.com/office/drawing/2014/main" val="10000"/>
                  </a:ext>
                </a:extLst>
              </a:tr>
              <a:tr h="370840">
                <a:tc>
                  <a:txBody>
                    <a:bodyPr/>
                    <a:lstStyle/>
                    <a:p>
                      <a:endParaRPr lang="en-GB"/>
                    </a:p>
                  </a:txBody>
                  <a:tcPr marL="68580" marR="68580"/>
                </a:tc>
                <a:tc>
                  <a:txBody>
                    <a:bodyPr/>
                    <a:lstStyle/>
                    <a:p>
                      <a:endParaRPr lang="en-GB"/>
                    </a:p>
                  </a:txBody>
                  <a:tcPr marL="68580" marR="68580"/>
                </a:tc>
                <a:tc>
                  <a:txBody>
                    <a:bodyPr/>
                    <a:lstStyle/>
                    <a:p>
                      <a:endParaRPr lang="en-GB"/>
                    </a:p>
                  </a:txBody>
                  <a:tcPr marL="68580" marR="68580"/>
                </a:tc>
                <a:tc>
                  <a:txBody>
                    <a:bodyPr/>
                    <a:lstStyle/>
                    <a:p>
                      <a:endParaRPr lang="en-GB"/>
                    </a:p>
                  </a:txBody>
                  <a:tcPr marL="68580" marR="68580"/>
                </a:tc>
                <a:tc>
                  <a:txBody>
                    <a:bodyPr/>
                    <a:lstStyle/>
                    <a:p>
                      <a:endParaRPr lang="en-GB"/>
                    </a:p>
                  </a:txBody>
                  <a:tcPr marL="68580" marR="68580"/>
                </a:tc>
                <a:extLst>
                  <a:ext uri="{0D108BD9-81ED-4DB2-BD59-A6C34878D82A}">
                    <a16:rowId xmlns:a16="http://schemas.microsoft.com/office/drawing/2014/main" val="10001"/>
                  </a:ext>
                </a:extLst>
              </a:tr>
              <a:tr h="370840">
                <a:tc>
                  <a:txBody>
                    <a:bodyPr/>
                    <a:lstStyle/>
                    <a:p>
                      <a:r>
                        <a:rPr lang="de-CH" dirty="0"/>
                        <a:t>Lagos</a:t>
                      </a:r>
                      <a:r>
                        <a:rPr lang="de-CH" baseline="0" dirty="0"/>
                        <a:t> traders Market</a:t>
                      </a:r>
                      <a:endParaRPr lang="en-GB" dirty="0"/>
                    </a:p>
                  </a:txBody>
                  <a:tcPr marL="68580" marR="68580"/>
                </a:tc>
                <a:tc>
                  <a:txBody>
                    <a:bodyPr/>
                    <a:lstStyle/>
                    <a:p>
                      <a:r>
                        <a:rPr lang="de-CH" dirty="0"/>
                        <a:t>400</a:t>
                      </a:r>
                      <a:endParaRPr lang="en-GB" dirty="0"/>
                    </a:p>
                  </a:txBody>
                  <a:tcPr marL="68580" marR="68580"/>
                </a:tc>
                <a:tc>
                  <a:txBody>
                    <a:bodyPr/>
                    <a:lstStyle/>
                    <a:p>
                      <a:r>
                        <a:rPr lang="de-CH" dirty="0"/>
                        <a:t>642</a:t>
                      </a:r>
                      <a:endParaRPr lang="en-GB" dirty="0"/>
                    </a:p>
                  </a:txBody>
                  <a:tcPr marL="68580" marR="68580"/>
                </a:tc>
                <a:tc>
                  <a:txBody>
                    <a:bodyPr/>
                    <a:lstStyle/>
                    <a:p>
                      <a:r>
                        <a:rPr lang="de-CH" dirty="0"/>
                        <a:t>468</a:t>
                      </a:r>
                      <a:endParaRPr lang="en-GB" dirty="0"/>
                    </a:p>
                  </a:txBody>
                  <a:tcPr marL="68580" marR="68580"/>
                </a:tc>
                <a:tc>
                  <a:txBody>
                    <a:bodyPr/>
                    <a:lstStyle/>
                    <a:p>
                      <a:r>
                        <a:rPr lang="de-CH" dirty="0"/>
                        <a:t>1510</a:t>
                      </a:r>
                      <a:endParaRPr lang="en-GB" dirty="0"/>
                    </a:p>
                  </a:txBody>
                  <a:tcPr marL="68580" marR="68580"/>
                </a:tc>
                <a:extLst>
                  <a:ext uri="{0D108BD9-81ED-4DB2-BD59-A6C34878D82A}">
                    <a16:rowId xmlns:a16="http://schemas.microsoft.com/office/drawing/2014/main" val="10002"/>
                  </a:ext>
                </a:extLst>
              </a:tr>
              <a:tr h="370840">
                <a:tc>
                  <a:txBody>
                    <a:bodyPr/>
                    <a:lstStyle/>
                    <a:p>
                      <a:endParaRPr lang="en-GB"/>
                    </a:p>
                  </a:txBody>
                  <a:tcPr marL="68580" marR="68580"/>
                </a:tc>
                <a:tc>
                  <a:txBody>
                    <a:bodyPr/>
                    <a:lstStyle/>
                    <a:p>
                      <a:endParaRPr lang="en-GB"/>
                    </a:p>
                  </a:txBody>
                  <a:tcPr marL="68580" marR="68580"/>
                </a:tc>
                <a:tc>
                  <a:txBody>
                    <a:bodyPr/>
                    <a:lstStyle/>
                    <a:p>
                      <a:endParaRPr lang="en-GB"/>
                    </a:p>
                  </a:txBody>
                  <a:tcPr marL="68580" marR="68580"/>
                </a:tc>
                <a:tc>
                  <a:txBody>
                    <a:bodyPr/>
                    <a:lstStyle/>
                    <a:p>
                      <a:endParaRPr lang="en-GB"/>
                    </a:p>
                  </a:txBody>
                  <a:tcPr marL="68580" marR="68580"/>
                </a:tc>
                <a:tc>
                  <a:txBody>
                    <a:bodyPr/>
                    <a:lstStyle/>
                    <a:p>
                      <a:endParaRPr lang="en-GB" dirty="0"/>
                    </a:p>
                  </a:txBody>
                  <a:tcPr marL="68580" marR="68580"/>
                </a:tc>
                <a:extLst>
                  <a:ext uri="{0D108BD9-81ED-4DB2-BD59-A6C34878D82A}">
                    <a16:rowId xmlns:a16="http://schemas.microsoft.com/office/drawing/2014/main" val="10003"/>
                  </a:ext>
                </a:extLst>
              </a:tr>
            </a:tbl>
          </a:graphicData>
        </a:graphic>
      </p:graphicFrame>
      <p:pic>
        <p:nvPicPr>
          <p:cNvPr id="5" name="Picture 4"/>
          <p:cNvPicPr>
            <a:picLocks noChangeAspect="1"/>
          </p:cNvPicPr>
          <p:nvPr/>
        </p:nvPicPr>
        <p:blipFill rotWithShape="1">
          <a:blip r:embed="rId2" cstate="print">
            <a:extLst>
              <a:ext uri="{28A0092B-C50C-407E-A947-70E740481C1C}">
                <a14:useLocalDpi xmlns:a14="http://schemas.microsoft.com/office/drawing/2010/main" val="0"/>
              </a:ext>
            </a:extLst>
          </a:blip>
          <a:srcRect l="25386" r="24012" b="27969"/>
          <a:stretch/>
        </p:blipFill>
        <p:spPr>
          <a:xfrm>
            <a:off x="652878" y="5723575"/>
            <a:ext cx="954845" cy="1070456"/>
          </a:xfrm>
          <a:prstGeom prst="rect">
            <a:avLst/>
          </a:prstGeom>
        </p:spPr>
      </p:pic>
    </p:spTree>
    <p:extLst>
      <p:ext uri="{BB962C8B-B14F-4D97-AF65-F5344CB8AC3E}">
        <p14:creationId xmlns:p14="http://schemas.microsoft.com/office/powerpoint/2010/main" val="157151774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de-CH" dirty="0"/>
              <a:t>MoA Impact on Sustainable Employment</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517899199"/>
              </p:ext>
            </p:extLst>
          </p:nvPr>
        </p:nvGraphicFramePr>
        <p:xfrm>
          <a:off x="508398" y="2160588"/>
          <a:ext cx="6949917" cy="3302000"/>
        </p:xfrm>
        <a:graphic>
          <a:graphicData uri="http://schemas.openxmlformats.org/drawingml/2006/table">
            <a:tbl>
              <a:tblPr firstRow="1" bandRow="1">
                <a:tableStyleId>{5C22544A-7EE6-4342-B048-85BDC9FD1C3A}</a:tableStyleId>
              </a:tblPr>
              <a:tblGrid>
                <a:gridCol w="1792129">
                  <a:extLst>
                    <a:ext uri="{9D8B030D-6E8A-4147-A177-3AD203B41FA5}">
                      <a16:colId xmlns:a16="http://schemas.microsoft.com/office/drawing/2014/main" val="20000"/>
                    </a:ext>
                  </a:extLst>
                </a:gridCol>
                <a:gridCol w="1289447">
                  <a:extLst>
                    <a:ext uri="{9D8B030D-6E8A-4147-A177-3AD203B41FA5}">
                      <a16:colId xmlns:a16="http://schemas.microsoft.com/office/drawing/2014/main" val="20001"/>
                    </a:ext>
                  </a:extLst>
                </a:gridCol>
                <a:gridCol w="1289447">
                  <a:extLst>
                    <a:ext uri="{9D8B030D-6E8A-4147-A177-3AD203B41FA5}">
                      <a16:colId xmlns:a16="http://schemas.microsoft.com/office/drawing/2014/main" val="20002"/>
                    </a:ext>
                  </a:extLst>
                </a:gridCol>
                <a:gridCol w="1289447">
                  <a:extLst>
                    <a:ext uri="{9D8B030D-6E8A-4147-A177-3AD203B41FA5}">
                      <a16:colId xmlns:a16="http://schemas.microsoft.com/office/drawing/2014/main" val="20003"/>
                    </a:ext>
                  </a:extLst>
                </a:gridCol>
                <a:gridCol w="1289447">
                  <a:extLst>
                    <a:ext uri="{9D8B030D-6E8A-4147-A177-3AD203B41FA5}">
                      <a16:colId xmlns:a16="http://schemas.microsoft.com/office/drawing/2014/main" val="20004"/>
                    </a:ext>
                  </a:extLst>
                </a:gridCol>
              </a:tblGrid>
              <a:tr h="370840">
                <a:tc>
                  <a:txBody>
                    <a:bodyPr/>
                    <a:lstStyle/>
                    <a:p>
                      <a:endParaRPr lang="en-GB" dirty="0"/>
                    </a:p>
                  </a:txBody>
                  <a:tcPr marL="68580" marR="68580"/>
                </a:tc>
                <a:tc>
                  <a:txBody>
                    <a:bodyPr/>
                    <a:lstStyle/>
                    <a:p>
                      <a:r>
                        <a:rPr lang="de-CH" dirty="0"/>
                        <a:t>Direct</a:t>
                      </a:r>
                      <a:r>
                        <a:rPr lang="de-CH" baseline="0" dirty="0"/>
                        <a:t> Jobs</a:t>
                      </a:r>
                      <a:endParaRPr lang="en-GB" dirty="0"/>
                    </a:p>
                  </a:txBody>
                  <a:tcPr marL="68580" marR="68580"/>
                </a:tc>
                <a:tc>
                  <a:txBody>
                    <a:bodyPr/>
                    <a:lstStyle/>
                    <a:p>
                      <a:r>
                        <a:rPr lang="de-CH" dirty="0"/>
                        <a:t>Indirect Jobs</a:t>
                      </a:r>
                      <a:endParaRPr lang="en-GB" dirty="0"/>
                    </a:p>
                  </a:txBody>
                  <a:tcPr marL="68580" marR="68580"/>
                </a:tc>
                <a:tc>
                  <a:txBody>
                    <a:bodyPr/>
                    <a:lstStyle/>
                    <a:p>
                      <a:r>
                        <a:rPr lang="de-CH" dirty="0"/>
                        <a:t>Induced jobs</a:t>
                      </a:r>
                      <a:endParaRPr lang="en-GB" dirty="0"/>
                    </a:p>
                  </a:txBody>
                  <a:tcPr marL="68580" marR="68580"/>
                </a:tc>
                <a:tc>
                  <a:txBody>
                    <a:bodyPr/>
                    <a:lstStyle/>
                    <a:p>
                      <a:r>
                        <a:rPr lang="de-CH" dirty="0"/>
                        <a:t>Total</a:t>
                      </a:r>
                      <a:endParaRPr lang="en-GB" dirty="0"/>
                    </a:p>
                  </a:txBody>
                  <a:tcPr marL="68580" marR="68580"/>
                </a:tc>
                <a:extLst>
                  <a:ext uri="{0D108BD9-81ED-4DB2-BD59-A6C34878D82A}">
                    <a16:rowId xmlns:a16="http://schemas.microsoft.com/office/drawing/2014/main" val="10000"/>
                  </a:ext>
                </a:extLst>
              </a:tr>
              <a:tr h="370840">
                <a:tc>
                  <a:txBody>
                    <a:bodyPr/>
                    <a:lstStyle/>
                    <a:p>
                      <a:r>
                        <a:rPr lang="de-CH" dirty="0"/>
                        <a:t>Farmers (Paddy)</a:t>
                      </a:r>
                      <a:endParaRPr lang="en-GB" dirty="0"/>
                    </a:p>
                  </a:txBody>
                  <a:tcPr marL="68580" marR="68580"/>
                </a:tc>
                <a:tc>
                  <a:txBody>
                    <a:bodyPr/>
                    <a:lstStyle/>
                    <a:p>
                      <a:r>
                        <a:rPr lang="de-CH" dirty="0"/>
                        <a:t>20</a:t>
                      </a:r>
                      <a:r>
                        <a:rPr lang="de-CH" baseline="0" dirty="0"/>
                        <a:t> 000</a:t>
                      </a:r>
                      <a:endParaRPr lang="en-GB" dirty="0"/>
                    </a:p>
                  </a:txBody>
                  <a:tcPr marL="68580" marR="68580"/>
                </a:tc>
                <a:tc>
                  <a:txBody>
                    <a:bodyPr/>
                    <a:lstStyle/>
                    <a:p>
                      <a:r>
                        <a:rPr lang="de-CH" dirty="0"/>
                        <a:t>14 880</a:t>
                      </a:r>
                      <a:endParaRPr lang="en-GB" dirty="0"/>
                    </a:p>
                  </a:txBody>
                  <a:tcPr marL="68580" marR="68580"/>
                </a:tc>
                <a:tc>
                  <a:txBody>
                    <a:bodyPr/>
                    <a:lstStyle/>
                    <a:p>
                      <a:r>
                        <a:rPr lang="de-CH" dirty="0"/>
                        <a:t>10 440</a:t>
                      </a:r>
                      <a:endParaRPr lang="en-GB" dirty="0"/>
                    </a:p>
                  </a:txBody>
                  <a:tcPr marL="68580" marR="68580"/>
                </a:tc>
                <a:tc>
                  <a:txBody>
                    <a:bodyPr/>
                    <a:lstStyle/>
                    <a:p>
                      <a:r>
                        <a:rPr lang="de-CH" dirty="0"/>
                        <a:t>45 320</a:t>
                      </a:r>
                      <a:endParaRPr lang="en-GB" dirty="0"/>
                    </a:p>
                  </a:txBody>
                  <a:tcPr marL="68580" marR="68580"/>
                </a:tc>
                <a:extLst>
                  <a:ext uri="{0D108BD9-81ED-4DB2-BD59-A6C34878D82A}">
                    <a16:rowId xmlns:a16="http://schemas.microsoft.com/office/drawing/2014/main" val="10001"/>
                  </a:ext>
                </a:extLst>
              </a:tr>
              <a:tr h="370840">
                <a:tc>
                  <a:txBody>
                    <a:bodyPr/>
                    <a:lstStyle/>
                    <a:p>
                      <a:r>
                        <a:rPr lang="de-CH" dirty="0"/>
                        <a:t>Rice Mill</a:t>
                      </a:r>
                      <a:r>
                        <a:rPr lang="de-CH" baseline="0" dirty="0"/>
                        <a:t> Staff</a:t>
                      </a:r>
                      <a:endParaRPr lang="en-GB" dirty="0"/>
                    </a:p>
                  </a:txBody>
                  <a:tcPr marL="68580" marR="68580"/>
                </a:tc>
                <a:tc>
                  <a:txBody>
                    <a:bodyPr/>
                    <a:lstStyle/>
                    <a:p>
                      <a:r>
                        <a:rPr lang="de-CH" dirty="0"/>
                        <a:t>     500</a:t>
                      </a:r>
                      <a:endParaRPr lang="en-GB" dirty="0"/>
                    </a:p>
                  </a:txBody>
                  <a:tcPr marL="68580" marR="68580"/>
                </a:tc>
                <a:tc>
                  <a:txBody>
                    <a:bodyPr/>
                    <a:lstStyle/>
                    <a:p>
                      <a:r>
                        <a:rPr lang="de-CH" dirty="0"/>
                        <a:t>  5 320</a:t>
                      </a:r>
                      <a:endParaRPr lang="en-GB" dirty="0"/>
                    </a:p>
                  </a:txBody>
                  <a:tcPr marL="68580" marR="68580"/>
                </a:tc>
                <a:tc>
                  <a:txBody>
                    <a:bodyPr/>
                    <a:lstStyle/>
                    <a:p>
                      <a:r>
                        <a:rPr lang="de-CH" dirty="0"/>
                        <a:t>  2</a:t>
                      </a:r>
                      <a:r>
                        <a:rPr lang="de-CH" baseline="0" dirty="0"/>
                        <a:t> 140</a:t>
                      </a:r>
                      <a:endParaRPr lang="en-GB" dirty="0"/>
                    </a:p>
                  </a:txBody>
                  <a:tcPr marL="68580" marR="68580"/>
                </a:tc>
                <a:tc>
                  <a:txBody>
                    <a:bodyPr/>
                    <a:lstStyle/>
                    <a:p>
                      <a:r>
                        <a:rPr lang="de-CH" dirty="0"/>
                        <a:t>  7</a:t>
                      </a:r>
                      <a:r>
                        <a:rPr lang="de-CH" baseline="0" dirty="0"/>
                        <a:t> 960</a:t>
                      </a:r>
                      <a:endParaRPr lang="en-GB" dirty="0"/>
                    </a:p>
                  </a:txBody>
                  <a:tcPr marL="68580" marR="68580"/>
                </a:tc>
                <a:extLst>
                  <a:ext uri="{0D108BD9-81ED-4DB2-BD59-A6C34878D82A}">
                    <a16:rowId xmlns:a16="http://schemas.microsoft.com/office/drawing/2014/main" val="10002"/>
                  </a:ext>
                </a:extLst>
              </a:tr>
              <a:tr h="370840">
                <a:tc>
                  <a:txBody>
                    <a:bodyPr/>
                    <a:lstStyle/>
                    <a:p>
                      <a:r>
                        <a:rPr lang="de-CH" dirty="0"/>
                        <a:t>Abattoir</a:t>
                      </a:r>
                      <a:endParaRPr lang="en-GB" dirty="0"/>
                    </a:p>
                  </a:txBody>
                  <a:tcPr marL="68580" marR="68580"/>
                </a:tc>
                <a:tc>
                  <a:txBody>
                    <a:bodyPr/>
                    <a:lstStyle/>
                    <a:p>
                      <a:r>
                        <a:rPr lang="de-CH" dirty="0"/>
                        <a:t>     100</a:t>
                      </a:r>
                      <a:endParaRPr lang="en-GB" dirty="0"/>
                    </a:p>
                  </a:txBody>
                  <a:tcPr marL="68580" marR="68580"/>
                </a:tc>
                <a:tc>
                  <a:txBody>
                    <a:bodyPr/>
                    <a:lstStyle/>
                    <a:p>
                      <a:r>
                        <a:rPr lang="de-CH" dirty="0"/>
                        <a:t>     255</a:t>
                      </a:r>
                      <a:endParaRPr lang="en-GB" dirty="0"/>
                    </a:p>
                  </a:txBody>
                  <a:tcPr marL="68580" marR="68580"/>
                </a:tc>
                <a:tc>
                  <a:txBody>
                    <a:bodyPr/>
                    <a:lstStyle/>
                    <a:p>
                      <a:r>
                        <a:rPr lang="de-CH" dirty="0"/>
                        <a:t>     126</a:t>
                      </a:r>
                      <a:endParaRPr lang="en-GB" dirty="0"/>
                    </a:p>
                  </a:txBody>
                  <a:tcPr marL="68580" marR="68580"/>
                </a:tc>
                <a:tc>
                  <a:txBody>
                    <a:bodyPr/>
                    <a:lstStyle/>
                    <a:p>
                      <a:r>
                        <a:rPr lang="de-CH" dirty="0"/>
                        <a:t>     481</a:t>
                      </a:r>
                      <a:endParaRPr lang="en-GB" dirty="0"/>
                    </a:p>
                  </a:txBody>
                  <a:tcPr marL="68580" marR="68580"/>
                </a:tc>
                <a:extLst>
                  <a:ext uri="{0D108BD9-81ED-4DB2-BD59-A6C34878D82A}">
                    <a16:rowId xmlns:a16="http://schemas.microsoft.com/office/drawing/2014/main" val="10003"/>
                  </a:ext>
                </a:extLst>
              </a:tr>
              <a:tr h="370840">
                <a:tc>
                  <a:txBody>
                    <a:bodyPr/>
                    <a:lstStyle/>
                    <a:p>
                      <a:r>
                        <a:rPr lang="de-CH" dirty="0"/>
                        <a:t>Lagos</a:t>
                      </a:r>
                      <a:r>
                        <a:rPr lang="de-CH" baseline="0" dirty="0"/>
                        <a:t> traders Market</a:t>
                      </a:r>
                      <a:endParaRPr lang="en-GB" dirty="0"/>
                    </a:p>
                  </a:txBody>
                  <a:tcPr marL="68580" marR="68580"/>
                </a:tc>
                <a:tc>
                  <a:txBody>
                    <a:bodyPr/>
                    <a:lstStyle/>
                    <a:p>
                      <a:r>
                        <a:rPr lang="de-CH" dirty="0"/>
                        <a:t>     400</a:t>
                      </a:r>
                      <a:endParaRPr lang="en-GB" dirty="0"/>
                    </a:p>
                  </a:txBody>
                  <a:tcPr marL="68580" marR="68580"/>
                </a:tc>
                <a:tc>
                  <a:txBody>
                    <a:bodyPr/>
                    <a:lstStyle/>
                    <a:p>
                      <a:r>
                        <a:rPr lang="de-CH" dirty="0"/>
                        <a:t>     642</a:t>
                      </a:r>
                      <a:endParaRPr lang="en-GB" dirty="0"/>
                    </a:p>
                  </a:txBody>
                  <a:tcPr marL="68580" marR="68580"/>
                </a:tc>
                <a:tc>
                  <a:txBody>
                    <a:bodyPr/>
                    <a:lstStyle/>
                    <a:p>
                      <a:r>
                        <a:rPr lang="de-CH" dirty="0"/>
                        <a:t>     468</a:t>
                      </a:r>
                      <a:endParaRPr lang="en-GB" dirty="0"/>
                    </a:p>
                  </a:txBody>
                  <a:tcPr marL="68580" marR="68580"/>
                </a:tc>
                <a:tc>
                  <a:txBody>
                    <a:bodyPr/>
                    <a:lstStyle/>
                    <a:p>
                      <a:r>
                        <a:rPr lang="de-CH" dirty="0"/>
                        <a:t>  1 510</a:t>
                      </a:r>
                      <a:endParaRPr lang="en-GB" dirty="0"/>
                    </a:p>
                  </a:txBody>
                  <a:tcPr marL="68580" marR="68580"/>
                </a:tc>
                <a:extLst>
                  <a:ext uri="{0D108BD9-81ED-4DB2-BD59-A6C34878D82A}">
                    <a16:rowId xmlns:a16="http://schemas.microsoft.com/office/drawing/2014/main" val="10004"/>
                  </a:ext>
                </a:extLst>
              </a:tr>
              <a:tr h="370840">
                <a:tc>
                  <a:txBody>
                    <a:bodyPr/>
                    <a:lstStyle/>
                    <a:p>
                      <a:endParaRPr lang="en-GB"/>
                    </a:p>
                  </a:txBody>
                  <a:tcPr marL="68580" marR="68580"/>
                </a:tc>
                <a:tc>
                  <a:txBody>
                    <a:bodyPr/>
                    <a:lstStyle/>
                    <a:p>
                      <a:endParaRPr lang="en-GB"/>
                    </a:p>
                  </a:txBody>
                  <a:tcPr marL="68580" marR="68580"/>
                </a:tc>
                <a:tc>
                  <a:txBody>
                    <a:bodyPr/>
                    <a:lstStyle/>
                    <a:p>
                      <a:endParaRPr lang="en-GB"/>
                    </a:p>
                  </a:txBody>
                  <a:tcPr marL="68580" marR="68580"/>
                </a:tc>
                <a:tc>
                  <a:txBody>
                    <a:bodyPr/>
                    <a:lstStyle/>
                    <a:p>
                      <a:r>
                        <a:rPr lang="de-CH" dirty="0"/>
                        <a:t>Grand Total</a:t>
                      </a:r>
                      <a:endParaRPr lang="en-GB" dirty="0"/>
                    </a:p>
                  </a:txBody>
                  <a:tcPr marL="68580" marR="68580"/>
                </a:tc>
                <a:tc>
                  <a:txBody>
                    <a:bodyPr/>
                    <a:lstStyle/>
                    <a:p>
                      <a:r>
                        <a:rPr lang="de-CH" dirty="0"/>
                        <a:t>55 271</a:t>
                      </a:r>
                      <a:endParaRPr lang="en-GB" dirty="0"/>
                    </a:p>
                  </a:txBody>
                  <a:tcPr marL="68580" marR="68580"/>
                </a:tc>
                <a:extLst>
                  <a:ext uri="{0D108BD9-81ED-4DB2-BD59-A6C34878D82A}">
                    <a16:rowId xmlns:a16="http://schemas.microsoft.com/office/drawing/2014/main" val="10005"/>
                  </a:ext>
                </a:extLst>
              </a:tr>
            </a:tbl>
          </a:graphicData>
        </a:graphic>
      </p:graphicFrame>
      <p:pic>
        <p:nvPicPr>
          <p:cNvPr id="5" name="Picture 4"/>
          <p:cNvPicPr>
            <a:picLocks noChangeAspect="1"/>
          </p:cNvPicPr>
          <p:nvPr/>
        </p:nvPicPr>
        <p:blipFill rotWithShape="1">
          <a:blip r:embed="rId2" cstate="print">
            <a:extLst>
              <a:ext uri="{28A0092B-C50C-407E-A947-70E740481C1C}">
                <a14:useLocalDpi xmlns:a14="http://schemas.microsoft.com/office/drawing/2010/main" val="0"/>
              </a:ext>
            </a:extLst>
          </a:blip>
          <a:srcRect l="25386" r="24012" b="27969"/>
          <a:stretch/>
        </p:blipFill>
        <p:spPr>
          <a:xfrm>
            <a:off x="652878" y="5723575"/>
            <a:ext cx="954845" cy="1070456"/>
          </a:xfrm>
          <a:prstGeom prst="rect">
            <a:avLst/>
          </a:prstGeom>
        </p:spPr>
      </p:pic>
    </p:spTree>
    <p:extLst>
      <p:ext uri="{BB962C8B-B14F-4D97-AF65-F5344CB8AC3E}">
        <p14:creationId xmlns:p14="http://schemas.microsoft.com/office/powerpoint/2010/main" val="10171261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1627319"/>
            <a:ext cx="4464495" cy="144016"/>
          </a:xfrm>
        </p:spPr>
        <p:txBody>
          <a:bodyPr>
            <a:normAutofit fontScale="90000"/>
          </a:bodyPr>
          <a:lstStyle/>
          <a:p>
            <a:r>
              <a:rPr lang="en-US" dirty="0">
                <a:solidFill>
                  <a:schemeClr val="tx1"/>
                </a:solidFill>
              </a:rPr>
              <a:t>INTRODUCTION </a:t>
            </a:r>
            <a:r>
              <a:rPr lang="en-US" sz="2200" dirty="0">
                <a:solidFill>
                  <a:schemeClr val="tx1"/>
                </a:solidFill>
              </a:rPr>
              <a:t>CONT’D</a:t>
            </a:r>
            <a:br>
              <a:rPr lang="en-GB" dirty="0"/>
            </a:br>
            <a:br>
              <a:rPr lang="en-GB" dirty="0"/>
            </a:br>
            <a:br>
              <a:rPr lang="en-GB" dirty="0"/>
            </a:br>
            <a:r>
              <a:rPr lang="en-GB" dirty="0"/>
              <a:t>The Woes of Oil</a:t>
            </a:r>
          </a:p>
        </p:txBody>
      </p:sp>
      <p:sp>
        <p:nvSpPr>
          <p:cNvPr id="3" name="Content Placeholder 2"/>
          <p:cNvSpPr>
            <a:spLocks noGrp="1"/>
          </p:cNvSpPr>
          <p:nvPr>
            <p:ph idx="1"/>
          </p:nvPr>
        </p:nvSpPr>
        <p:spPr>
          <a:xfrm>
            <a:off x="251520" y="2924944"/>
            <a:ext cx="8712968" cy="3744416"/>
          </a:xfrm>
        </p:spPr>
        <p:txBody>
          <a:bodyPr>
            <a:normAutofit fontScale="92500"/>
          </a:bodyPr>
          <a:lstStyle/>
          <a:p>
            <a:r>
              <a:rPr lang="en-GB" dirty="0"/>
              <a:t>Our over - concentration of economy on oil and oil-allied products has caused Nigeria to remain poverty trapped. Currently shamefully tagged the poverty capital of the world.</a:t>
            </a:r>
          </a:p>
          <a:p>
            <a:r>
              <a:rPr lang="en-GB" dirty="0"/>
              <a:t>In order for us to break this jinx, we must look elsewhere. </a:t>
            </a:r>
          </a:p>
          <a:p>
            <a:r>
              <a:rPr lang="en-GB" dirty="0"/>
              <a:t>Agriculture (whether Livestock, Aquaculture or Crops) remains a veritable way of escape for us, unfortunately this is being currently sufficiently untapped.</a:t>
            </a: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60032" y="391849"/>
            <a:ext cx="3828653" cy="24388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Date Placeholder 3"/>
          <p:cNvSpPr>
            <a:spLocks noGrp="1"/>
          </p:cNvSpPr>
          <p:nvPr>
            <p:ph type="dt" sz="half" idx="10"/>
          </p:nvPr>
        </p:nvSpPr>
        <p:spPr/>
        <p:txBody>
          <a:bodyPr/>
          <a:lstStyle/>
          <a:p>
            <a:fld id="{63C0D260-6CA8-48C3-81FC-836CB6310459}" type="datetime1">
              <a:rPr lang="en-GB" smtClean="0"/>
              <a:t>04/02/2020</a:t>
            </a:fld>
            <a:endParaRPr lang="en-GB"/>
          </a:p>
        </p:txBody>
      </p:sp>
      <p:sp>
        <p:nvSpPr>
          <p:cNvPr id="6" name="Slide Number Placeholder 5"/>
          <p:cNvSpPr>
            <a:spLocks noGrp="1"/>
          </p:cNvSpPr>
          <p:nvPr>
            <p:ph type="sldNum" sz="quarter" idx="12"/>
          </p:nvPr>
        </p:nvSpPr>
        <p:spPr/>
        <p:txBody>
          <a:bodyPr/>
          <a:lstStyle/>
          <a:p>
            <a:fld id="{8AEC5C4F-499E-411A-9708-CDB82511E420}" type="slidenum">
              <a:rPr lang="en-GB" smtClean="0"/>
              <a:t>4</a:t>
            </a:fld>
            <a:endParaRPr lang="en-GB"/>
          </a:p>
        </p:txBody>
      </p:sp>
    </p:spTree>
    <p:extLst>
      <p:ext uri="{BB962C8B-B14F-4D97-AF65-F5344CB8AC3E}">
        <p14:creationId xmlns:p14="http://schemas.microsoft.com/office/powerpoint/2010/main" val="3731288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nodeType="clickEffect">
                                  <p:stCondLst>
                                    <p:cond delay="0"/>
                                  </p:stCondLst>
                                  <p:childTnLst>
                                    <p:set>
                                      <p:cBhvr>
                                        <p:cTn id="14" dur="1" fill="hold">
                                          <p:stCondLst>
                                            <p:cond delay="0"/>
                                          </p:stCondLst>
                                        </p:cTn>
                                        <p:tgtEl>
                                          <p:spTgt spid="6146"/>
                                        </p:tgtEl>
                                        <p:attrNameLst>
                                          <p:attrName>style.visibility</p:attrName>
                                        </p:attrNameLst>
                                      </p:cBhvr>
                                      <p:to>
                                        <p:strVal val="visible"/>
                                      </p:to>
                                    </p:set>
                                    <p:animEffect transition="in" filter="barn(inVertical)">
                                      <p:cBhvr>
                                        <p:cTn id="15" dur="500"/>
                                        <p:tgtEl>
                                          <p:spTgt spid="6146"/>
                                        </p:tgtEl>
                                      </p:cBhvr>
                                    </p:animEffect>
                                  </p:childTnLst>
                                </p:cTn>
                              </p:par>
                            </p:childTnLst>
                          </p:cTn>
                        </p:par>
                      </p:childTnLst>
                    </p:cTn>
                  </p:par>
                  <p:par>
                    <p:cTn id="16" fill="hold">
                      <p:stCondLst>
                        <p:cond delay="indefinite"/>
                      </p:stCondLst>
                      <p:childTnLst>
                        <p:par>
                          <p:cTn id="17" fill="hold">
                            <p:stCondLst>
                              <p:cond delay="0"/>
                            </p:stCondLst>
                            <p:childTnLst>
                              <p:par>
                                <p:cTn id="18" presetID="6" presetClass="entr" presetSubtype="16" fill="hold" nodeType="clickEffect">
                                  <p:stCondLst>
                                    <p:cond delay="0"/>
                                  </p:stCondLst>
                                  <p:childTnLst>
                                    <p:set>
                                      <p:cBhvr>
                                        <p:cTn id="19" dur="1" fill="hold">
                                          <p:stCondLst>
                                            <p:cond delay="0"/>
                                          </p:stCondLst>
                                        </p:cTn>
                                        <p:tgtEl>
                                          <p:spTgt spid="3">
                                            <p:txEl>
                                              <p:pRg st="0" end="0"/>
                                            </p:txEl>
                                          </p:spTgt>
                                        </p:tgtEl>
                                        <p:attrNameLst>
                                          <p:attrName>style.visibility</p:attrName>
                                        </p:attrNameLst>
                                      </p:cBhvr>
                                      <p:to>
                                        <p:strVal val="visible"/>
                                      </p:to>
                                    </p:set>
                                    <p:animEffect transition="in" filter="circle(in)">
                                      <p:cBhvr>
                                        <p:cTn id="20" dur="2000"/>
                                        <p:tgtEl>
                                          <p:spTgt spid="3">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6" presetClass="entr" presetSubtype="16" fill="hold" nodeType="clickEffect">
                                  <p:stCondLst>
                                    <p:cond delay="0"/>
                                  </p:stCondLst>
                                  <p:childTnLst>
                                    <p:set>
                                      <p:cBhvr>
                                        <p:cTn id="24" dur="1" fill="hold">
                                          <p:stCondLst>
                                            <p:cond delay="0"/>
                                          </p:stCondLst>
                                        </p:cTn>
                                        <p:tgtEl>
                                          <p:spTgt spid="3">
                                            <p:txEl>
                                              <p:pRg st="1" end="1"/>
                                            </p:txEl>
                                          </p:spTgt>
                                        </p:tgtEl>
                                        <p:attrNameLst>
                                          <p:attrName>style.visibility</p:attrName>
                                        </p:attrNameLst>
                                      </p:cBhvr>
                                      <p:to>
                                        <p:strVal val="visible"/>
                                      </p:to>
                                    </p:set>
                                    <p:animEffect transition="in" filter="circle(in)">
                                      <p:cBhvr>
                                        <p:cTn id="25" dur="2000"/>
                                        <p:tgtEl>
                                          <p:spTgt spid="3">
                                            <p:txEl>
                                              <p:pRg st="1" end="1"/>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6" presetClass="entr" presetSubtype="16" fill="hold" nodeType="clickEffect">
                                  <p:stCondLst>
                                    <p:cond delay="0"/>
                                  </p:stCondLst>
                                  <p:childTnLst>
                                    <p:set>
                                      <p:cBhvr>
                                        <p:cTn id="29" dur="1" fill="hold">
                                          <p:stCondLst>
                                            <p:cond delay="0"/>
                                          </p:stCondLst>
                                        </p:cTn>
                                        <p:tgtEl>
                                          <p:spTgt spid="3">
                                            <p:txEl>
                                              <p:pRg st="2" end="2"/>
                                            </p:txEl>
                                          </p:spTgt>
                                        </p:tgtEl>
                                        <p:attrNameLst>
                                          <p:attrName>style.visibility</p:attrName>
                                        </p:attrNameLst>
                                      </p:cBhvr>
                                      <p:to>
                                        <p:strVal val="visible"/>
                                      </p:to>
                                    </p:set>
                                    <p:animEffect transition="in" filter="circle(in)">
                                      <p:cBhvr>
                                        <p:cTn id="30" dur="20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9552" y="548680"/>
            <a:ext cx="8229600" cy="1066800"/>
          </a:xfrm>
        </p:spPr>
        <p:txBody>
          <a:bodyPr/>
          <a:lstStyle/>
          <a:p>
            <a:pPr algn="ctr"/>
            <a:r>
              <a:rPr lang="de-CH" dirty="0"/>
              <a:t>Social Impact</a:t>
            </a:r>
            <a:endParaRPr lang="en-GB" dirty="0"/>
          </a:p>
        </p:txBody>
      </p:sp>
      <p:sp>
        <p:nvSpPr>
          <p:cNvPr id="3" name="Content Placeholder 2"/>
          <p:cNvSpPr>
            <a:spLocks noGrp="1"/>
          </p:cNvSpPr>
          <p:nvPr>
            <p:ph idx="1"/>
          </p:nvPr>
        </p:nvSpPr>
        <p:spPr>
          <a:xfrm>
            <a:off x="539552" y="1628800"/>
            <a:ext cx="8229600" cy="4325112"/>
          </a:xfrm>
        </p:spPr>
        <p:txBody>
          <a:bodyPr>
            <a:normAutofit lnSpcReduction="10000"/>
          </a:bodyPr>
          <a:lstStyle/>
          <a:p>
            <a:r>
              <a:rPr lang="de-CH" dirty="0"/>
              <a:t>This is the total in terms of people who will recieve a salary.</a:t>
            </a:r>
          </a:p>
          <a:p>
            <a:endParaRPr lang="de-CH" dirty="0"/>
          </a:p>
          <a:p>
            <a:r>
              <a:rPr lang="de-CH" dirty="0"/>
              <a:t>There is still the impact on families , we calculate at 5 Family memebers per employee. This will give us the impact on Lagos as a city.</a:t>
            </a:r>
          </a:p>
          <a:p>
            <a:endParaRPr lang="de-CH" dirty="0"/>
          </a:p>
          <a:p>
            <a:r>
              <a:rPr lang="de-CH" dirty="0"/>
              <a:t>55 271 X 5 member per family = 276 355 Citizens of Lagos are have a better life through intiatives by the Ministy of Agriculture in Lagos </a:t>
            </a:r>
          </a:p>
        </p:txBody>
      </p:sp>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l="25386" r="24012" b="27969"/>
          <a:stretch/>
        </p:blipFill>
        <p:spPr>
          <a:xfrm>
            <a:off x="652878" y="5723575"/>
            <a:ext cx="954845" cy="1070456"/>
          </a:xfrm>
          <a:prstGeom prst="rect">
            <a:avLst/>
          </a:prstGeom>
        </p:spPr>
      </p:pic>
    </p:spTree>
    <p:extLst>
      <p:ext uri="{BB962C8B-B14F-4D97-AF65-F5344CB8AC3E}">
        <p14:creationId xmlns:p14="http://schemas.microsoft.com/office/powerpoint/2010/main" val="3282873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548680"/>
            <a:ext cx="8229600" cy="1066800"/>
          </a:xfrm>
        </p:spPr>
        <p:txBody>
          <a:bodyPr/>
          <a:lstStyle/>
          <a:p>
            <a:r>
              <a:rPr lang="en-GB" dirty="0"/>
              <a:t>Vocational Skill Programmes </a:t>
            </a:r>
          </a:p>
        </p:txBody>
      </p:sp>
      <p:sp>
        <p:nvSpPr>
          <p:cNvPr id="3" name="Content Placeholder 2"/>
          <p:cNvSpPr>
            <a:spLocks noGrp="1"/>
          </p:cNvSpPr>
          <p:nvPr>
            <p:ph idx="1"/>
          </p:nvPr>
        </p:nvSpPr>
        <p:spPr>
          <a:xfrm>
            <a:off x="457200" y="1323957"/>
            <a:ext cx="8229600" cy="4325112"/>
          </a:xfrm>
        </p:spPr>
        <p:txBody>
          <a:bodyPr/>
          <a:lstStyle/>
          <a:p>
            <a:r>
              <a:rPr lang="en-GB" dirty="0"/>
              <a:t>Fighting the menace of unemployment and poverty is the drive behind the previous Lagos State Agricultural Youth Empowerment Scheme (Agric - YES) and the current Lagos </a:t>
            </a:r>
            <a:r>
              <a:rPr lang="en-GB" dirty="0" err="1"/>
              <a:t>Agripreneurship</a:t>
            </a:r>
            <a:r>
              <a:rPr lang="en-GB" dirty="0"/>
              <a:t> Programme (LAP), which has just been flagged - off by the Lagos State Governor, </a:t>
            </a:r>
            <a:r>
              <a:rPr lang="en-GB" dirty="0" err="1"/>
              <a:t>Mr.</a:t>
            </a:r>
            <a:r>
              <a:rPr lang="en-GB" dirty="0"/>
              <a:t> </a:t>
            </a:r>
            <a:r>
              <a:rPr lang="en-GB" dirty="0" err="1"/>
              <a:t>Babajide</a:t>
            </a:r>
            <a:r>
              <a:rPr lang="en-GB" dirty="0"/>
              <a:t> Sanwo-Olu</a:t>
            </a:r>
          </a:p>
        </p:txBody>
      </p:sp>
      <p:pic>
        <p:nvPicPr>
          <p:cNvPr id="194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00192" y="4725144"/>
            <a:ext cx="2466975" cy="1847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946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81350" y="4952586"/>
            <a:ext cx="2781300" cy="1647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9463"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7544" y="4723987"/>
            <a:ext cx="2171700" cy="21050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Date Placeholder 3"/>
          <p:cNvSpPr>
            <a:spLocks noGrp="1"/>
          </p:cNvSpPr>
          <p:nvPr>
            <p:ph type="dt" sz="half" idx="10"/>
          </p:nvPr>
        </p:nvSpPr>
        <p:spPr/>
        <p:txBody>
          <a:bodyPr/>
          <a:lstStyle/>
          <a:p>
            <a:fld id="{7026AF3C-2C33-4077-ABED-C0D29D29C016}" type="datetime1">
              <a:rPr lang="en-GB" smtClean="0"/>
              <a:t>04/02/2020</a:t>
            </a:fld>
            <a:endParaRPr lang="en-GB"/>
          </a:p>
        </p:txBody>
      </p:sp>
      <p:sp>
        <p:nvSpPr>
          <p:cNvPr id="6" name="Slide Number Placeholder 5"/>
          <p:cNvSpPr>
            <a:spLocks noGrp="1"/>
          </p:cNvSpPr>
          <p:nvPr>
            <p:ph type="sldNum" sz="quarter" idx="12"/>
          </p:nvPr>
        </p:nvSpPr>
        <p:spPr/>
        <p:txBody>
          <a:bodyPr/>
          <a:lstStyle/>
          <a:p>
            <a:fld id="{8AEC5C4F-499E-411A-9708-CDB82511E420}" type="slidenum">
              <a:rPr lang="en-GB" smtClean="0"/>
              <a:t>41</a:t>
            </a:fld>
            <a:endParaRPr lang="en-GB"/>
          </a:p>
        </p:txBody>
      </p:sp>
    </p:spTree>
    <p:extLst>
      <p:ext uri="{BB962C8B-B14F-4D97-AF65-F5344CB8AC3E}">
        <p14:creationId xmlns:p14="http://schemas.microsoft.com/office/powerpoint/2010/main" val="16014748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anim calcmode="lin" valueType="num">
                                      <p:cBhvr additive="base">
                                        <p:cTn id="15"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p:cNvGraphicFramePr>
            <a:graphicFrameLocks noGrp="1"/>
          </p:cNvGraphicFramePr>
          <p:nvPr>
            <p:ph idx="1"/>
            <p:extLst>
              <p:ext uri="{D42A27DB-BD31-4B8C-83A1-F6EECF244321}">
                <p14:modId xmlns:p14="http://schemas.microsoft.com/office/powerpoint/2010/main" val="1271692150"/>
              </p:ext>
            </p:extLst>
          </p:nvPr>
        </p:nvGraphicFramePr>
        <p:xfrm>
          <a:off x="107503" y="1069848"/>
          <a:ext cx="8928994" cy="5801992"/>
        </p:xfrm>
        <a:graphic>
          <a:graphicData uri="http://schemas.openxmlformats.org/drawingml/2006/table">
            <a:tbl>
              <a:tblPr firstRow="1" firstCol="1" bandRow="1">
                <a:tableStyleId>{5C22544A-7EE6-4342-B048-85BDC9FD1C3A}</a:tableStyleId>
              </a:tblPr>
              <a:tblGrid>
                <a:gridCol w="520358">
                  <a:extLst>
                    <a:ext uri="{9D8B030D-6E8A-4147-A177-3AD203B41FA5}">
                      <a16:colId xmlns:a16="http://schemas.microsoft.com/office/drawing/2014/main" val="20000"/>
                    </a:ext>
                  </a:extLst>
                </a:gridCol>
                <a:gridCol w="2874316">
                  <a:extLst>
                    <a:ext uri="{9D8B030D-6E8A-4147-A177-3AD203B41FA5}">
                      <a16:colId xmlns:a16="http://schemas.microsoft.com/office/drawing/2014/main" val="20001"/>
                    </a:ext>
                  </a:extLst>
                </a:gridCol>
                <a:gridCol w="1291194">
                  <a:extLst>
                    <a:ext uri="{9D8B030D-6E8A-4147-A177-3AD203B41FA5}">
                      <a16:colId xmlns:a16="http://schemas.microsoft.com/office/drawing/2014/main" val="20002"/>
                    </a:ext>
                  </a:extLst>
                </a:gridCol>
                <a:gridCol w="1257680">
                  <a:extLst>
                    <a:ext uri="{9D8B030D-6E8A-4147-A177-3AD203B41FA5}">
                      <a16:colId xmlns:a16="http://schemas.microsoft.com/office/drawing/2014/main" val="20003"/>
                    </a:ext>
                  </a:extLst>
                </a:gridCol>
                <a:gridCol w="753197">
                  <a:extLst>
                    <a:ext uri="{9D8B030D-6E8A-4147-A177-3AD203B41FA5}">
                      <a16:colId xmlns:a16="http://schemas.microsoft.com/office/drawing/2014/main" val="20004"/>
                    </a:ext>
                  </a:extLst>
                </a:gridCol>
                <a:gridCol w="2232249">
                  <a:extLst>
                    <a:ext uri="{9D8B030D-6E8A-4147-A177-3AD203B41FA5}">
                      <a16:colId xmlns:a16="http://schemas.microsoft.com/office/drawing/2014/main" val="20005"/>
                    </a:ext>
                  </a:extLst>
                </a:gridCol>
              </a:tblGrid>
              <a:tr h="541298">
                <a:tc>
                  <a:txBody>
                    <a:bodyPr/>
                    <a:lstStyle/>
                    <a:p>
                      <a:pPr marL="0" marR="0" algn="ctr">
                        <a:lnSpc>
                          <a:spcPct val="107000"/>
                        </a:lnSpc>
                        <a:spcBef>
                          <a:spcPts val="0"/>
                        </a:spcBef>
                        <a:spcAft>
                          <a:spcPts val="0"/>
                        </a:spcAft>
                      </a:pPr>
                      <a:r>
                        <a:rPr lang="en-GB" sz="1400" dirty="0">
                          <a:effectLst/>
                          <a:latin typeface="Times New Roman" panose="02020603050405020304" pitchFamily="18" charset="0"/>
                          <a:cs typeface="Times New Roman" panose="02020603050405020304" pitchFamily="18" charset="0"/>
                        </a:rPr>
                        <a:t>S/N</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2253" marR="52253" marT="0" marB="0"/>
                </a:tc>
                <a:tc>
                  <a:txBody>
                    <a:bodyPr/>
                    <a:lstStyle/>
                    <a:p>
                      <a:pPr marL="0" marR="0" algn="ctr">
                        <a:lnSpc>
                          <a:spcPct val="107000"/>
                        </a:lnSpc>
                        <a:spcBef>
                          <a:spcPts val="0"/>
                        </a:spcBef>
                        <a:spcAft>
                          <a:spcPts val="0"/>
                        </a:spcAft>
                      </a:pPr>
                      <a:r>
                        <a:rPr lang="en-GB" sz="1400" dirty="0">
                          <a:effectLst/>
                          <a:latin typeface="Times New Roman" panose="02020603050405020304" pitchFamily="18" charset="0"/>
                          <a:cs typeface="Times New Roman" panose="02020603050405020304" pitchFamily="18" charset="0"/>
                        </a:rPr>
                        <a:t>Programme</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2253" marR="52253" marT="0" marB="0"/>
                </a:tc>
                <a:tc>
                  <a:txBody>
                    <a:bodyPr/>
                    <a:lstStyle/>
                    <a:p>
                      <a:pPr marL="0" marR="0" algn="ctr">
                        <a:lnSpc>
                          <a:spcPct val="107000"/>
                        </a:lnSpc>
                        <a:spcBef>
                          <a:spcPts val="0"/>
                        </a:spcBef>
                        <a:spcAft>
                          <a:spcPts val="0"/>
                        </a:spcAft>
                      </a:pPr>
                      <a:r>
                        <a:rPr lang="en-GB" sz="1400">
                          <a:effectLst/>
                          <a:latin typeface="Times New Roman" panose="02020603050405020304" pitchFamily="18" charset="0"/>
                          <a:cs typeface="Times New Roman" panose="02020603050405020304" pitchFamily="18" charset="0"/>
                        </a:rPr>
                        <a:t>Duration</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52253" marR="52253" marT="0" marB="0"/>
                </a:tc>
                <a:tc>
                  <a:txBody>
                    <a:bodyPr/>
                    <a:lstStyle/>
                    <a:p>
                      <a:pPr marL="0" marR="0" algn="ctr">
                        <a:lnSpc>
                          <a:spcPct val="107000"/>
                        </a:lnSpc>
                        <a:spcBef>
                          <a:spcPts val="0"/>
                        </a:spcBef>
                        <a:spcAft>
                          <a:spcPts val="0"/>
                        </a:spcAft>
                      </a:pPr>
                      <a:r>
                        <a:rPr lang="en-GB" sz="1400">
                          <a:effectLst/>
                          <a:latin typeface="Times New Roman" panose="02020603050405020304" pitchFamily="18" charset="0"/>
                          <a:cs typeface="Times New Roman" panose="02020603050405020304" pitchFamily="18" charset="0"/>
                        </a:rPr>
                        <a:t>Frequency</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52253" marR="52253" marT="0" marB="0"/>
                </a:tc>
                <a:tc>
                  <a:txBody>
                    <a:bodyPr/>
                    <a:lstStyle/>
                    <a:p>
                      <a:pPr marL="0" marR="0" algn="ctr">
                        <a:lnSpc>
                          <a:spcPct val="107000"/>
                        </a:lnSpc>
                        <a:spcBef>
                          <a:spcPts val="0"/>
                        </a:spcBef>
                        <a:spcAft>
                          <a:spcPts val="0"/>
                        </a:spcAft>
                      </a:pPr>
                      <a:r>
                        <a:rPr lang="en-GB" sz="1400" dirty="0">
                          <a:effectLst/>
                          <a:latin typeface="Times New Roman" panose="02020603050405020304" pitchFamily="18" charset="0"/>
                          <a:cs typeface="Times New Roman" panose="02020603050405020304" pitchFamily="18" charset="0"/>
                        </a:rPr>
                        <a:t>Number of Slots</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2253" marR="52253" marT="0" marB="0"/>
                </a:tc>
                <a:tc>
                  <a:txBody>
                    <a:bodyPr/>
                    <a:lstStyle/>
                    <a:p>
                      <a:pPr marL="0" marR="0" algn="ctr">
                        <a:lnSpc>
                          <a:spcPct val="107000"/>
                        </a:lnSpc>
                        <a:spcBef>
                          <a:spcPts val="0"/>
                        </a:spcBef>
                        <a:spcAft>
                          <a:spcPts val="0"/>
                        </a:spcAft>
                      </a:pPr>
                      <a:r>
                        <a:rPr lang="en-GB" sz="1400" dirty="0">
                          <a:effectLst/>
                          <a:latin typeface="Times New Roman" panose="02020603050405020304" pitchFamily="18" charset="0"/>
                          <a:cs typeface="Times New Roman" panose="02020603050405020304" pitchFamily="18" charset="0"/>
                        </a:rPr>
                        <a:t>Number Previously Assisted</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2253" marR="52253" marT="0" marB="0"/>
                </a:tc>
                <a:extLst>
                  <a:ext uri="{0D108BD9-81ED-4DB2-BD59-A6C34878D82A}">
                    <a16:rowId xmlns:a16="http://schemas.microsoft.com/office/drawing/2014/main" val="10000"/>
                  </a:ext>
                </a:extLst>
              </a:tr>
              <a:tr h="1118448">
                <a:tc>
                  <a:txBody>
                    <a:bodyPr/>
                    <a:lstStyle/>
                    <a:p>
                      <a:pPr marL="0" marR="0" algn="ctr">
                        <a:lnSpc>
                          <a:spcPct val="107000"/>
                        </a:lnSpc>
                        <a:spcBef>
                          <a:spcPts val="0"/>
                        </a:spcBef>
                        <a:spcAft>
                          <a:spcPts val="0"/>
                        </a:spcAft>
                      </a:pPr>
                      <a:r>
                        <a:rPr lang="en-GB" sz="1400" dirty="0">
                          <a:effectLst/>
                          <a:latin typeface="Times New Roman" panose="02020603050405020304" pitchFamily="18" charset="0"/>
                          <a:cs typeface="Times New Roman" panose="02020603050405020304" pitchFamily="18" charset="0"/>
                        </a:rPr>
                        <a:t>1</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2253" marR="52253" marT="0" marB="0"/>
                </a:tc>
                <a:tc>
                  <a:txBody>
                    <a:bodyPr/>
                    <a:lstStyle/>
                    <a:p>
                      <a:pPr marL="0" marR="0">
                        <a:lnSpc>
                          <a:spcPct val="107000"/>
                        </a:lnSpc>
                        <a:spcBef>
                          <a:spcPts val="0"/>
                        </a:spcBef>
                        <a:spcAft>
                          <a:spcPts val="0"/>
                        </a:spcAft>
                      </a:pPr>
                      <a:r>
                        <a:rPr lang="en-GB" sz="1400" dirty="0">
                          <a:effectLst/>
                          <a:latin typeface="Times New Roman" panose="02020603050405020304" pitchFamily="18" charset="0"/>
                          <a:cs typeface="Times New Roman" panose="02020603050405020304" pitchFamily="18" charset="0"/>
                        </a:rPr>
                        <a:t>Women and Youths Empowerment under the Agro – Processing, Productivity Enhancement and Livelihood Improvement Support Project (APPEALS)</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2253" marR="52253" marT="0" marB="0"/>
                </a:tc>
                <a:tc>
                  <a:txBody>
                    <a:bodyPr/>
                    <a:lstStyle/>
                    <a:p>
                      <a:pPr marL="0" marR="0">
                        <a:lnSpc>
                          <a:spcPct val="107000"/>
                        </a:lnSpc>
                        <a:spcBef>
                          <a:spcPts val="0"/>
                        </a:spcBef>
                        <a:spcAft>
                          <a:spcPts val="0"/>
                        </a:spcAft>
                      </a:pPr>
                      <a:r>
                        <a:rPr lang="en-GB" sz="1400" dirty="0">
                          <a:effectLst/>
                          <a:latin typeface="Times New Roman" panose="02020603050405020304" pitchFamily="18" charset="0"/>
                          <a:cs typeface="Times New Roman" panose="02020603050405020304" pitchFamily="18" charset="0"/>
                        </a:rPr>
                        <a:t>2 weeks</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2253" marR="52253" marT="0" marB="0"/>
                </a:tc>
                <a:tc>
                  <a:txBody>
                    <a:bodyPr/>
                    <a:lstStyle/>
                    <a:p>
                      <a:pPr marL="0" marR="0">
                        <a:lnSpc>
                          <a:spcPct val="107000"/>
                        </a:lnSpc>
                        <a:spcBef>
                          <a:spcPts val="0"/>
                        </a:spcBef>
                        <a:spcAft>
                          <a:spcPts val="0"/>
                        </a:spcAft>
                      </a:pPr>
                      <a:r>
                        <a:rPr lang="en-GB" sz="1400">
                          <a:effectLst/>
                          <a:latin typeface="Times New Roman" panose="02020603050405020304" pitchFamily="18" charset="0"/>
                          <a:cs typeface="Times New Roman" panose="02020603050405020304" pitchFamily="18" charset="0"/>
                        </a:rPr>
                        <a:t>4 times per annum</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52253" marR="52253" marT="0" marB="0"/>
                </a:tc>
                <a:tc>
                  <a:txBody>
                    <a:bodyPr/>
                    <a:lstStyle/>
                    <a:p>
                      <a:pPr marL="0" marR="0">
                        <a:lnSpc>
                          <a:spcPct val="107000"/>
                        </a:lnSpc>
                        <a:spcBef>
                          <a:spcPts val="0"/>
                        </a:spcBef>
                        <a:spcAft>
                          <a:spcPts val="0"/>
                        </a:spcAft>
                      </a:pPr>
                      <a:r>
                        <a:rPr lang="en-GB" sz="1400" dirty="0">
                          <a:effectLst/>
                          <a:latin typeface="Times New Roman" panose="02020603050405020304" pitchFamily="18" charset="0"/>
                          <a:cs typeface="Times New Roman" panose="02020603050405020304" pitchFamily="18" charset="0"/>
                        </a:rPr>
                        <a:t>1,700</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2253" marR="52253" marT="0" marB="0"/>
                </a:tc>
                <a:tc>
                  <a:txBody>
                    <a:bodyPr/>
                    <a:lstStyle/>
                    <a:p>
                      <a:pPr marL="0" marR="0">
                        <a:lnSpc>
                          <a:spcPct val="107000"/>
                        </a:lnSpc>
                        <a:spcBef>
                          <a:spcPts val="0"/>
                        </a:spcBef>
                        <a:spcAft>
                          <a:spcPts val="0"/>
                        </a:spcAft>
                      </a:pPr>
                      <a:r>
                        <a:rPr lang="en-GB" sz="1400" dirty="0">
                          <a:effectLst/>
                          <a:latin typeface="Times New Roman" panose="02020603050405020304" pitchFamily="18" charset="0"/>
                          <a:cs typeface="Times New Roman" panose="02020603050405020304" pitchFamily="18" charset="0"/>
                        </a:rPr>
                        <a:t>700 trained</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2253" marR="52253" marT="0" marB="0"/>
                </a:tc>
                <a:extLst>
                  <a:ext uri="{0D108BD9-81ED-4DB2-BD59-A6C34878D82A}">
                    <a16:rowId xmlns:a16="http://schemas.microsoft.com/office/drawing/2014/main" val="10001"/>
                  </a:ext>
                </a:extLst>
              </a:tr>
              <a:tr h="559224">
                <a:tc>
                  <a:txBody>
                    <a:bodyPr/>
                    <a:lstStyle/>
                    <a:p>
                      <a:pPr marL="0" marR="0" algn="ctr">
                        <a:lnSpc>
                          <a:spcPct val="107000"/>
                        </a:lnSpc>
                        <a:spcBef>
                          <a:spcPts val="0"/>
                        </a:spcBef>
                        <a:spcAft>
                          <a:spcPts val="0"/>
                        </a:spcAft>
                      </a:pPr>
                      <a:r>
                        <a:rPr lang="en-GB" sz="1400" dirty="0">
                          <a:effectLst/>
                          <a:latin typeface="Times New Roman" panose="02020603050405020304" pitchFamily="18" charset="0"/>
                          <a:cs typeface="Times New Roman" panose="02020603050405020304" pitchFamily="18" charset="0"/>
                        </a:rPr>
                        <a:t>2</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2253" marR="52253" marT="0" marB="0"/>
                </a:tc>
                <a:tc>
                  <a:txBody>
                    <a:bodyPr/>
                    <a:lstStyle/>
                    <a:p>
                      <a:pPr marL="0" marR="0">
                        <a:lnSpc>
                          <a:spcPct val="107000"/>
                        </a:lnSpc>
                        <a:spcBef>
                          <a:spcPts val="0"/>
                        </a:spcBef>
                        <a:spcAft>
                          <a:spcPts val="0"/>
                        </a:spcAft>
                      </a:pPr>
                      <a:r>
                        <a:rPr lang="en-GB" sz="1400" dirty="0">
                          <a:effectLst/>
                          <a:latin typeface="Times New Roman" panose="02020603050405020304" pitchFamily="18" charset="0"/>
                          <a:cs typeface="Times New Roman" panose="02020603050405020304" pitchFamily="18" charset="0"/>
                        </a:rPr>
                        <a:t>Agricultural Youth Empowerment Scheme (Lagos </a:t>
                      </a:r>
                      <a:r>
                        <a:rPr lang="en-GB" sz="1400" dirty="0" err="1">
                          <a:effectLst/>
                          <a:latin typeface="Times New Roman" panose="02020603050405020304" pitchFamily="18" charset="0"/>
                          <a:cs typeface="Times New Roman" panose="02020603050405020304" pitchFamily="18" charset="0"/>
                        </a:rPr>
                        <a:t>Agripreneurship</a:t>
                      </a:r>
                      <a:r>
                        <a:rPr lang="en-GB" sz="1400" dirty="0">
                          <a:effectLst/>
                          <a:latin typeface="Times New Roman" panose="02020603050405020304" pitchFamily="18" charset="0"/>
                          <a:cs typeface="Times New Roman" panose="02020603050405020304" pitchFamily="18" charset="0"/>
                        </a:rPr>
                        <a:t> Programme)</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2253" marR="52253" marT="0" marB="0"/>
                </a:tc>
                <a:tc>
                  <a:txBody>
                    <a:bodyPr/>
                    <a:lstStyle/>
                    <a:p>
                      <a:pPr marL="0" marR="0">
                        <a:lnSpc>
                          <a:spcPct val="107000"/>
                        </a:lnSpc>
                        <a:spcBef>
                          <a:spcPts val="0"/>
                        </a:spcBef>
                        <a:spcAft>
                          <a:spcPts val="0"/>
                        </a:spcAft>
                      </a:pPr>
                      <a:r>
                        <a:rPr lang="en-GB" sz="1400">
                          <a:effectLst/>
                          <a:latin typeface="Times New Roman" panose="02020603050405020304" pitchFamily="18" charset="0"/>
                          <a:cs typeface="Times New Roman" panose="02020603050405020304" pitchFamily="18" charset="0"/>
                        </a:rPr>
                        <a:t>4 weeks</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52253" marR="52253" marT="0" marB="0"/>
                </a:tc>
                <a:tc>
                  <a:txBody>
                    <a:bodyPr/>
                    <a:lstStyle/>
                    <a:p>
                      <a:pPr marL="0" marR="0">
                        <a:lnSpc>
                          <a:spcPct val="107000"/>
                        </a:lnSpc>
                        <a:spcBef>
                          <a:spcPts val="0"/>
                        </a:spcBef>
                        <a:spcAft>
                          <a:spcPts val="0"/>
                        </a:spcAft>
                      </a:pPr>
                      <a:r>
                        <a:rPr lang="en-GB" sz="1400">
                          <a:effectLst/>
                          <a:latin typeface="Times New Roman" panose="02020603050405020304" pitchFamily="18" charset="0"/>
                          <a:cs typeface="Times New Roman" panose="02020603050405020304" pitchFamily="18" charset="0"/>
                        </a:rPr>
                        <a:t>5 times</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52253" marR="52253" marT="0" marB="0"/>
                </a:tc>
                <a:tc>
                  <a:txBody>
                    <a:bodyPr/>
                    <a:lstStyle/>
                    <a:p>
                      <a:pPr marL="0" marR="0">
                        <a:lnSpc>
                          <a:spcPct val="107000"/>
                        </a:lnSpc>
                        <a:spcBef>
                          <a:spcPts val="0"/>
                        </a:spcBef>
                        <a:spcAft>
                          <a:spcPts val="0"/>
                        </a:spcAft>
                      </a:pPr>
                      <a:r>
                        <a:rPr lang="en-GB" sz="1400" dirty="0">
                          <a:effectLst/>
                          <a:latin typeface="Times New Roman" panose="02020603050405020304" pitchFamily="18" charset="0"/>
                          <a:cs typeface="Times New Roman" panose="02020603050405020304" pitchFamily="18" charset="0"/>
                        </a:rPr>
                        <a:t>2,000</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2253" marR="52253" marT="0" marB="0"/>
                </a:tc>
                <a:tc>
                  <a:txBody>
                    <a:bodyPr/>
                    <a:lstStyle/>
                    <a:p>
                      <a:pPr marL="0" marR="0">
                        <a:lnSpc>
                          <a:spcPct val="107000"/>
                        </a:lnSpc>
                        <a:spcBef>
                          <a:spcPts val="0"/>
                        </a:spcBef>
                        <a:spcAft>
                          <a:spcPts val="0"/>
                        </a:spcAft>
                      </a:pPr>
                      <a:r>
                        <a:rPr lang="en-GB" sz="1400" dirty="0">
                          <a:effectLst/>
                          <a:latin typeface="Times New Roman" panose="02020603050405020304" pitchFamily="18" charset="0"/>
                          <a:cs typeface="Times New Roman" panose="02020603050405020304" pitchFamily="18" charset="0"/>
                        </a:rPr>
                        <a:t> 200</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2253" marR="52253" marT="0" marB="0"/>
                </a:tc>
                <a:extLst>
                  <a:ext uri="{0D108BD9-81ED-4DB2-BD59-A6C34878D82A}">
                    <a16:rowId xmlns:a16="http://schemas.microsoft.com/office/drawing/2014/main" val="10002"/>
                  </a:ext>
                </a:extLst>
              </a:tr>
              <a:tr h="742281">
                <a:tc>
                  <a:txBody>
                    <a:bodyPr/>
                    <a:lstStyle/>
                    <a:p>
                      <a:pPr marL="0" marR="0" algn="ctr">
                        <a:lnSpc>
                          <a:spcPct val="107000"/>
                        </a:lnSpc>
                        <a:spcBef>
                          <a:spcPts val="0"/>
                        </a:spcBef>
                        <a:spcAft>
                          <a:spcPts val="0"/>
                        </a:spcAft>
                      </a:pPr>
                      <a:r>
                        <a:rPr lang="en-GB" sz="1400" dirty="0">
                          <a:effectLst/>
                          <a:latin typeface="Times New Roman" panose="02020603050405020304" pitchFamily="18" charset="0"/>
                          <a:cs typeface="Times New Roman" panose="02020603050405020304" pitchFamily="18" charset="0"/>
                        </a:rPr>
                        <a:t>3</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2253" marR="52253" marT="0" marB="0"/>
                </a:tc>
                <a:tc>
                  <a:txBody>
                    <a:bodyPr/>
                    <a:lstStyle/>
                    <a:p>
                      <a:pPr marL="0" marR="0">
                        <a:lnSpc>
                          <a:spcPct val="107000"/>
                        </a:lnSpc>
                        <a:spcBef>
                          <a:spcPts val="0"/>
                        </a:spcBef>
                        <a:spcAft>
                          <a:spcPts val="0"/>
                        </a:spcAft>
                      </a:pPr>
                      <a:r>
                        <a:rPr lang="en-GB" sz="1400" dirty="0">
                          <a:effectLst/>
                          <a:latin typeface="Times New Roman" panose="02020603050405020304" pitchFamily="18" charset="0"/>
                          <a:cs typeface="Times New Roman" panose="02020603050405020304" pitchFamily="18" charset="0"/>
                        </a:rPr>
                        <a:t>Agricultural Youth Empowerment Scheme (Agric - YES)</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2253" marR="52253" marT="0" marB="0"/>
                </a:tc>
                <a:tc>
                  <a:txBody>
                    <a:bodyPr/>
                    <a:lstStyle/>
                    <a:p>
                      <a:pPr marL="0" marR="0">
                        <a:lnSpc>
                          <a:spcPct val="107000"/>
                        </a:lnSpc>
                        <a:spcBef>
                          <a:spcPts val="0"/>
                        </a:spcBef>
                        <a:spcAft>
                          <a:spcPts val="0"/>
                        </a:spcAft>
                      </a:pPr>
                      <a:r>
                        <a:rPr lang="en-GB" sz="1400">
                          <a:effectLst/>
                          <a:latin typeface="Times New Roman" panose="02020603050405020304" pitchFamily="18" charset="0"/>
                          <a:cs typeface="Times New Roman" panose="02020603050405020304" pitchFamily="18" charset="0"/>
                        </a:rPr>
                        <a:t>1 year</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52253" marR="52253" marT="0" marB="0"/>
                </a:tc>
                <a:tc>
                  <a:txBody>
                    <a:bodyPr/>
                    <a:lstStyle/>
                    <a:p>
                      <a:pPr marL="0" marR="0">
                        <a:lnSpc>
                          <a:spcPct val="107000"/>
                        </a:lnSpc>
                        <a:spcBef>
                          <a:spcPts val="0"/>
                        </a:spcBef>
                        <a:spcAft>
                          <a:spcPts val="0"/>
                        </a:spcAft>
                      </a:pPr>
                      <a:r>
                        <a:rPr lang="en-GB" sz="1400" dirty="0">
                          <a:effectLst/>
                          <a:latin typeface="Times New Roman" panose="02020603050405020304" pitchFamily="18" charset="0"/>
                          <a:cs typeface="Times New Roman" panose="02020603050405020304" pitchFamily="18" charset="0"/>
                        </a:rPr>
                        <a:t>Annually</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2253" marR="52253" marT="0" marB="0"/>
                </a:tc>
                <a:tc>
                  <a:txBody>
                    <a:bodyPr/>
                    <a:lstStyle/>
                    <a:p>
                      <a:pPr marL="0" marR="0">
                        <a:lnSpc>
                          <a:spcPct val="107000"/>
                        </a:lnSpc>
                        <a:spcBef>
                          <a:spcPts val="0"/>
                        </a:spcBef>
                        <a:spcAft>
                          <a:spcPts val="0"/>
                        </a:spcAft>
                      </a:pPr>
                      <a:r>
                        <a:rPr lang="en-GB" sz="1400" dirty="0">
                          <a:effectLst/>
                          <a:latin typeface="Times New Roman" panose="02020603050405020304" pitchFamily="18" charset="0"/>
                          <a:cs typeface="Times New Roman" panose="02020603050405020304" pitchFamily="18" charset="0"/>
                        </a:rPr>
                        <a:t>600</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2253" marR="52253" marT="0" marB="0"/>
                </a:tc>
                <a:tc>
                  <a:txBody>
                    <a:bodyPr/>
                    <a:lstStyle/>
                    <a:p>
                      <a:pPr marL="0" marR="0">
                        <a:lnSpc>
                          <a:spcPct val="107000"/>
                        </a:lnSpc>
                        <a:spcBef>
                          <a:spcPts val="0"/>
                        </a:spcBef>
                        <a:spcAft>
                          <a:spcPts val="0"/>
                        </a:spcAft>
                      </a:pPr>
                      <a:r>
                        <a:rPr lang="en-GB" sz="1400">
                          <a:effectLst/>
                          <a:latin typeface="Times New Roman" panose="02020603050405020304" pitchFamily="18" charset="0"/>
                          <a:cs typeface="Times New Roman" panose="02020603050405020304" pitchFamily="18" charset="0"/>
                        </a:rPr>
                        <a:t>300 trained and empowered while another 300 trained and yet to be empowered</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52253" marR="52253" marT="0" marB="0"/>
                </a:tc>
                <a:extLst>
                  <a:ext uri="{0D108BD9-81ED-4DB2-BD59-A6C34878D82A}">
                    <a16:rowId xmlns:a16="http://schemas.microsoft.com/office/drawing/2014/main" val="10003"/>
                  </a:ext>
                </a:extLst>
              </a:tr>
              <a:tr h="372816">
                <a:tc>
                  <a:txBody>
                    <a:bodyPr/>
                    <a:lstStyle/>
                    <a:p>
                      <a:pPr marL="0" marR="0" algn="ctr">
                        <a:lnSpc>
                          <a:spcPct val="107000"/>
                        </a:lnSpc>
                        <a:spcBef>
                          <a:spcPts val="0"/>
                        </a:spcBef>
                        <a:spcAft>
                          <a:spcPts val="0"/>
                        </a:spcAft>
                      </a:pPr>
                      <a:r>
                        <a:rPr lang="en-GB" sz="1400" dirty="0">
                          <a:effectLst/>
                          <a:latin typeface="Times New Roman" panose="02020603050405020304" pitchFamily="18" charset="0"/>
                          <a:cs typeface="Times New Roman" panose="02020603050405020304" pitchFamily="18" charset="0"/>
                        </a:rPr>
                        <a:t>4</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2253" marR="52253" marT="0" marB="0"/>
                </a:tc>
                <a:tc>
                  <a:txBody>
                    <a:bodyPr/>
                    <a:lstStyle/>
                    <a:p>
                      <a:pPr marL="0" marR="0">
                        <a:lnSpc>
                          <a:spcPct val="107000"/>
                        </a:lnSpc>
                        <a:spcBef>
                          <a:spcPts val="0"/>
                        </a:spcBef>
                        <a:spcAft>
                          <a:spcPts val="0"/>
                        </a:spcAft>
                      </a:pPr>
                      <a:r>
                        <a:rPr lang="en-GB" sz="1400">
                          <a:effectLst/>
                          <a:latin typeface="Times New Roman" panose="02020603050405020304" pitchFamily="18" charset="0"/>
                          <a:cs typeface="Times New Roman" panose="02020603050405020304" pitchFamily="18" charset="0"/>
                        </a:rPr>
                        <a:t>Agricultural Value Chain Empowerment Scheme </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52253" marR="52253" marT="0" marB="0"/>
                </a:tc>
                <a:tc>
                  <a:txBody>
                    <a:bodyPr/>
                    <a:lstStyle/>
                    <a:p>
                      <a:pPr marL="0" marR="0">
                        <a:lnSpc>
                          <a:spcPct val="107000"/>
                        </a:lnSpc>
                        <a:spcBef>
                          <a:spcPts val="0"/>
                        </a:spcBef>
                        <a:spcAft>
                          <a:spcPts val="0"/>
                        </a:spcAft>
                      </a:pPr>
                      <a:r>
                        <a:rPr lang="en-GB" sz="1400">
                          <a:effectLst/>
                          <a:latin typeface="Times New Roman" panose="02020603050405020304" pitchFamily="18" charset="0"/>
                          <a:cs typeface="Times New Roman" panose="02020603050405020304" pitchFamily="18" charset="0"/>
                        </a:rPr>
                        <a:t>4 weeks</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52253" marR="52253" marT="0" marB="0"/>
                </a:tc>
                <a:tc>
                  <a:txBody>
                    <a:bodyPr/>
                    <a:lstStyle/>
                    <a:p>
                      <a:pPr marL="0" marR="0">
                        <a:lnSpc>
                          <a:spcPct val="107000"/>
                        </a:lnSpc>
                        <a:spcBef>
                          <a:spcPts val="0"/>
                        </a:spcBef>
                        <a:spcAft>
                          <a:spcPts val="0"/>
                        </a:spcAft>
                      </a:pPr>
                      <a:r>
                        <a:rPr lang="en-GB" sz="1400">
                          <a:effectLst/>
                          <a:latin typeface="Times New Roman" panose="02020603050405020304" pitchFamily="18" charset="0"/>
                          <a:cs typeface="Times New Roman" panose="02020603050405020304" pitchFamily="18" charset="0"/>
                        </a:rPr>
                        <a:t>Annually </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52253" marR="52253" marT="0" marB="0"/>
                </a:tc>
                <a:tc>
                  <a:txBody>
                    <a:bodyPr/>
                    <a:lstStyle/>
                    <a:p>
                      <a:pPr marL="0" marR="0">
                        <a:lnSpc>
                          <a:spcPct val="107000"/>
                        </a:lnSpc>
                        <a:spcBef>
                          <a:spcPts val="0"/>
                        </a:spcBef>
                        <a:spcAft>
                          <a:spcPts val="0"/>
                        </a:spcAft>
                      </a:pPr>
                      <a:r>
                        <a:rPr lang="en-GB" sz="1400" dirty="0">
                          <a:effectLst/>
                          <a:latin typeface="Times New Roman" panose="02020603050405020304" pitchFamily="18" charset="0"/>
                          <a:cs typeface="Times New Roman" panose="02020603050405020304" pitchFamily="18" charset="0"/>
                        </a:rPr>
                        <a:t>2,726</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2253" marR="52253" marT="0" marB="0"/>
                </a:tc>
                <a:tc>
                  <a:txBody>
                    <a:bodyPr/>
                    <a:lstStyle/>
                    <a:p>
                      <a:pPr marL="0" marR="0">
                        <a:lnSpc>
                          <a:spcPct val="107000"/>
                        </a:lnSpc>
                        <a:spcBef>
                          <a:spcPts val="0"/>
                        </a:spcBef>
                        <a:spcAft>
                          <a:spcPts val="0"/>
                        </a:spcAft>
                      </a:pPr>
                      <a:r>
                        <a:rPr lang="en-GB" sz="1400" dirty="0">
                          <a:effectLst/>
                          <a:latin typeface="Times New Roman" panose="02020603050405020304" pitchFamily="18" charset="0"/>
                          <a:cs typeface="Times New Roman" panose="02020603050405020304" pitchFamily="18" charset="0"/>
                        </a:rPr>
                        <a:t> 11,233 across all the Agricultural Value Chains</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2253" marR="52253" marT="0" marB="0"/>
                </a:tc>
                <a:extLst>
                  <a:ext uri="{0D108BD9-81ED-4DB2-BD59-A6C34878D82A}">
                    <a16:rowId xmlns:a16="http://schemas.microsoft.com/office/drawing/2014/main" val="10004"/>
                  </a:ext>
                </a:extLst>
              </a:tr>
              <a:tr h="372816">
                <a:tc>
                  <a:txBody>
                    <a:bodyPr/>
                    <a:lstStyle/>
                    <a:p>
                      <a:pPr marL="0" marR="0" algn="ctr">
                        <a:lnSpc>
                          <a:spcPct val="107000"/>
                        </a:lnSpc>
                        <a:spcBef>
                          <a:spcPts val="0"/>
                        </a:spcBef>
                        <a:spcAft>
                          <a:spcPts val="0"/>
                        </a:spcAft>
                      </a:pPr>
                      <a:r>
                        <a:rPr lang="en-GB" sz="1400" dirty="0">
                          <a:effectLst/>
                          <a:latin typeface="Times New Roman" panose="02020603050405020304" pitchFamily="18" charset="0"/>
                          <a:cs typeface="Times New Roman" panose="02020603050405020304" pitchFamily="18" charset="0"/>
                        </a:rPr>
                        <a:t>5</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2253" marR="52253" marT="0" marB="0"/>
                </a:tc>
                <a:tc>
                  <a:txBody>
                    <a:bodyPr/>
                    <a:lstStyle/>
                    <a:p>
                      <a:pPr marL="0" marR="0">
                        <a:lnSpc>
                          <a:spcPct val="107000"/>
                        </a:lnSpc>
                        <a:spcBef>
                          <a:spcPts val="0"/>
                        </a:spcBef>
                        <a:spcAft>
                          <a:spcPts val="0"/>
                        </a:spcAft>
                      </a:pPr>
                      <a:r>
                        <a:rPr lang="en-GB" sz="1400">
                          <a:effectLst/>
                          <a:latin typeface="Times New Roman" panose="02020603050405020304" pitchFamily="18" charset="0"/>
                          <a:cs typeface="Times New Roman" panose="02020603050405020304" pitchFamily="18" charset="0"/>
                        </a:rPr>
                        <a:t>Coconut Value Chain Development</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52253" marR="52253" marT="0" marB="0"/>
                </a:tc>
                <a:tc>
                  <a:txBody>
                    <a:bodyPr/>
                    <a:lstStyle/>
                    <a:p>
                      <a:pPr marL="0" marR="0">
                        <a:lnSpc>
                          <a:spcPct val="107000"/>
                        </a:lnSpc>
                        <a:spcBef>
                          <a:spcPts val="0"/>
                        </a:spcBef>
                        <a:spcAft>
                          <a:spcPts val="0"/>
                        </a:spcAft>
                      </a:pPr>
                      <a:r>
                        <a:rPr lang="en-GB" sz="1400">
                          <a:effectLst/>
                          <a:latin typeface="Times New Roman" panose="02020603050405020304" pitchFamily="18" charset="0"/>
                          <a:cs typeface="Times New Roman" panose="02020603050405020304" pitchFamily="18" charset="0"/>
                        </a:rPr>
                        <a:t> </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52253" marR="52253" marT="0" marB="0"/>
                </a:tc>
                <a:tc>
                  <a:txBody>
                    <a:bodyPr/>
                    <a:lstStyle/>
                    <a:p>
                      <a:pPr marL="0" marR="0">
                        <a:lnSpc>
                          <a:spcPct val="107000"/>
                        </a:lnSpc>
                        <a:spcBef>
                          <a:spcPts val="0"/>
                        </a:spcBef>
                        <a:spcAft>
                          <a:spcPts val="0"/>
                        </a:spcAft>
                      </a:pPr>
                      <a:r>
                        <a:rPr lang="en-GB" sz="1400">
                          <a:effectLst/>
                          <a:latin typeface="Times New Roman" panose="02020603050405020304" pitchFamily="18" charset="0"/>
                          <a:cs typeface="Times New Roman" panose="02020603050405020304" pitchFamily="18" charset="0"/>
                        </a:rPr>
                        <a:t> </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52253" marR="52253" marT="0" marB="0"/>
                </a:tc>
                <a:tc>
                  <a:txBody>
                    <a:bodyPr/>
                    <a:lstStyle/>
                    <a:p>
                      <a:pPr marL="0" marR="0">
                        <a:lnSpc>
                          <a:spcPct val="107000"/>
                        </a:lnSpc>
                        <a:spcBef>
                          <a:spcPts val="0"/>
                        </a:spcBef>
                        <a:spcAft>
                          <a:spcPts val="0"/>
                        </a:spcAft>
                      </a:pPr>
                      <a:r>
                        <a:rPr lang="en-GB" sz="1400">
                          <a:effectLst/>
                          <a:latin typeface="Times New Roman" panose="02020603050405020304" pitchFamily="18" charset="0"/>
                          <a:cs typeface="Times New Roman" panose="02020603050405020304" pitchFamily="18" charset="0"/>
                        </a:rPr>
                        <a:t> </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52253" marR="52253" marT="0" marB="0"/>
                </a:tc>
                <a:tc>
                  <a:txBody>
                    <a:bodyPr/>
                    <a:lstStyle/>
                    <a:p>
                      <a:pPr marL="0" marR="0">
                        <a:lnSpc>
                          <a:spcPct val="107000"/>
                        </a:lnSpc>
                        <a:spcBef>
                          <a:spcPts val="0"/>
                        </a:spcBef>
                        <a:spcAft>
                          <a:spcPts val="0"/>
                        </a:spcAft>
                      </a:pPr>
                      <a:r>
                        <a:rPr lang="en-GB" sz="1400">
                          <a:effectLst/>
                          <a:latin typeface="Times New Roman" panose="02020603050405020304" pitchFamily="18" charset="0"/>
                          <a:cs typeface="Times New Roman" panose="02020603050405020304" pitchFamily="18" charset="0"/>
                        </a:rPr>
                        <a:t> </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52253" marR="52253" marT="0" marB="0"/>
                </a:tc>
                <a:extLst>
                  <a:ext uri="{0D108BD9-81ED-4DB2-BD59-A6C34878D82A}">
                    <a16:rowId xmlns:a16="http://schemas.microsoft.com/office/drawing/2014/main" val="10005"/>
                  </a:ext>
                </a:extLst>
              </a:tr>
              <a:tr h="372816">
                <a:tc>
                  <a:txBody>
                    <a:bodyPr/>
                    <a:lstStyle/>
                    <a:p>
                      <a:pPr marL="0" marR="0" algn="ctr">
                        <a:lnSpc>
                          <a:spcPct val="107000"/>
                        </a:lnSpc>
                        <a:spcBef>
                          <a:spcPts val="0"/>
                        </a:spcBef>
                        <a:spcAft>
                          <a:spcPts val="0"/>
                        </a:spcAft>
                      </a:pPr>
                      <a:r>
                        <a:rPr lang="en-GB" sz="1400" dirty="0">
                          <a:effectLst/>
                          <a:latin typeface="Times New Roman" panose="02020603050405020304" pitchFamily="18" charset="0"/>
                          <a:cs typeface="Times New Roman" panose="02020603050405020304" pitchFamily="18" charset="0"/>
                        </a:rPr>
                        <a:t>A</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2253" marR="52253" marT="0" marB="0"/>
                </a:tc>
                <a:tc>
                  <a:txBody>
                    <a:bodyPr/>
                    <a:lstStyle/>
                    <a:p>
                      <a:pPr marL="0" marR="0">
                        <a:lnSpc>
                          <a:spcPct val="107000"/>
                        </a:lnSpc>
                        <a:spcBef>
                          <a:spcPts val="0"/>
                        </a:spcBef>
                        <a:spcAft>
                          <a:spcPts val="0"/>
                        </a:spcAft>
                      </a:pPr>
                      <a:r>
                        <a:rPr lang="en-GB" sz="1400">
                          <a:effectLst/>
                          <a:latin typeface="Times New Roman" panose="02020603050405020304" pitchFamily="18" charset="0"/>
                          <a:cs typeface="Times New Roman" panose="02020603050405020304" pitchFamily="18" charset="0"/>
                        </a:rPr>
                        <a:t>Coconut Bread Empowerment Initiative</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52253" marR="52253" marT="0" marB="0"/>
                </a:tc>
                <a:tc>
                  <a:txBody>
                    <a:bodyPr/>
                    <a:lstStyle/>
                    <a:p>
                      <a:pPr marL="0" marR="0">
                        <a:lnSpc>
                          <a:spcPct val="107000"/>
                        </a:lnSpc>
                        <a:spcBef>
                          <a:spcPts val="0"/>
                        </a:spcBef>
                        <a:spcAft>
                          <a:spcPts val="0"/>
                        </a:spcAft>
                      </a:pPr>
                      <a:r>
                        <a:rPr lang="en-GB" sz="1400">
                          <a:effectLst/>
                          <a:latin typeface="Times New Roman" panose="02020603050405020304" pitchFamily="18" charset="0"/>
                          <a:cs typeface="Times New Roman" panose="02020603050405020304" pitchFamily="18" charset="0"/>
                        </a:rPr>
                        <a:t>4 weeks</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52253" marR="52253" marT="0" marB="0"/>
                </a:tc>
                <a:tc>
                  <a:txBody>
                    <a:bodyPr/>
                    <a:lstStyle/>
                    <a:p>
                      <a:pPr marL="0" marR="0">
                        <a:lnSpc>
                          <a:spcPct val="107000"/>
                        </a:lnSpc>
                        <a:spcBef>
                          <a:spcPts val="0"/>
                        </a:spcBef>
                        <a:spcAft>
                          <a:spcPts val="0"/>
                        </a:spcAft>
                      </a:pPr>
                      <a:r>
                        <a:rPr lang="en-GB" sz="1400">
                          <a:effectLst/>
                          <a:latin typeface="Times New Roman" panose="02020603050405020304" pitchFamily="18" charset="0"/>
                          <a:cs typeface="Times New Roman" panose="02020603050405020304" pitchFamily="18" charset="0"/>
                        </a:rPr>
                        <a:t>5 times in a year</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52253" marR="52253" marT="0" marB="0"/>
                </a:tc>
                <a:tc>
                  <a:txBody>
                    <a:bodyPr/>
                    <a:lstStyle/>
                    <a:p>
                      <a:pPr marL="0" marR="0">
                        <a:lnSpc>
                          <a:spcPct val="107000"/>
                        </a:lnSpc>
                        <a:spcBef>
                          <a:spcPts val="0"/>
                        </a:spcBef>
                        <a:spcAft>
                          <a:spcPts val="0"/>
                        </a:spcAft>
                      </a:pPr>
                      <a:r>
                        <a:rPr lang="en-GB" sz="1400" dirty="0">
                          <a:effectLst/>
                          <a:latin typeface="Times New Roman" panose="02020603050405020304" pitchFamily="18" charset="0"/>
                          <a:cs typeface="Times New Roman" panose="02020603050405020304" pitchFamily="18" charset="0"/>
                        </a:rPr>
                        <a:t>200</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2253" marR="52253" marT="0" marB="0"/>
                </a:tc>
                <a:tc>
                  <a:txBody>
                    <a:bodyPr/>
                    <a:lstStyle/>
                    <a:p>
                      <a:pPr marL="0" marR="0">
                        <a:lnSpc>
                          <a:spcPct val="107000"/>
                        </a:lnSpc>
                        <a:spcBef>
                          <a:spcPts val="0"/>
                        </a:spcBef>
                        <a:spcAft>
                          <a:spcPts val="0"/>
                        </a:spcAft>
                      </a:pPr>
                      <a:r>
                        <a:rPr lang="en-GB" sz="1400">
                          <a:effectLst/>
                          <a:latin typeface="Times New Roman" panose="02020603050405020304" pitchFamily="18" charset="0"/>
                          <a:cs typeface="Times New Roman" panose="02020603050405020304" pitchFamily="18" charset="0"/>
                        </a:rPr>
                        <a:t>100</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52253" marR="52253" marT="0" marB="0"/>
                </a:tc>
                <a:extLst>
                  <a:ext uri="{0D108BD9-81ED-4DB2-BD59-A6C34878D82A}">
                    <a16:rowId xmlns:a16="http://schemas.microsoft.com/office/drawing/2014/main" val="10006"/>
                  </a:ext>
                </a:extLst>
              </a:tr>
              <a:tr h="908196">
                <a:tc>
                  <a:txBody>
                    <a:bodyPr/>
                    <a:lstStyle/>
                    <a:p>
                      <a:pPr marL="0" marR="0" algn="ctr">
                        <a:lnSpc>
                          <a:spcPct val="107000"/>
                        </a:lnSpc>
                        <a:spcBef>
                          <a:spcPts val="0"/>
                        </a:spcBef>
                        <a:spcAft>
                          <a:spcPts val="0"/>
                        </a:spcAft>
                      </a:pPr>
                      <a:r>
                        <a:rPr lang="en-GB" sz="1400" dirty="0">
                          <a:effectLst/>
                          <a:latin typeface="Times New Roman" panose="02020603050405020304" pitchFamily="18" charset="0"/>
                          <a:cs typeface="Times New Roman" panose="02020603050405020304" pitchFamily="18" charset="0"/>
                        </a:rPr>
                        <a:t>B</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2253" marR="52253" marT="0" marB="0"/>
                </a:tc>
                <a:tc>
                  <a:txBody>
                    <a:bodyPr/>
                    <a:lstStyle/>
                    <a:p>
                      <a:pPr marL="0" marR="0">
                        <a:lnSpc>
                          <a:spcPct val="107000"/>
                        </a:lnSpc>
                        <a:spcBef>
                          <a:spcPts val="0"/>
                        </a:spcBef>
                        <a:spcAft>
                          <a:spcPts val="0"/>
                        </a:spcAft>
                      </a:pPr>
                      <a:r>
                        <a:rPr lang="en-GB" sz="1400" dirty="0">
                          <a:effectLst/>
                          <a:latin typeface="Times New Roman" panose="02020603050405020304" pitchFamily="18" charset="0"/>
                          <a:cs typeface="Times New Roman" panose="02020603050405020304" pitchFamily="18" charset="0"/>
                        </a:rPr>
                        <a:t>Capacity Building along three main coconut products; coconut oil, activated carbon and arts &amp; crafts</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2253" marR="52253" marT="0" marB="0"/>
                </a:tc>
                <a:tc>
                  <a:txBody>
                    <a:bodyPr/>
                    <a:lstStyle/>
                    <a:p>
                      <a:pPr marL="0" marR="0">
                        <a:lnSpc>
                          <a:spcPct val="107000"/>
                        </a:lnSpc>
                        <a:spcBef>
                          <a:spcPts val="0"/>
                        </a:spcBef>
                        <a:spcAft>
                          <a:spcPts val="0"/>
                        </a:spcAft>
                      </a:pPr>
                      <a:r>
                        <a:rPr lang="en-GB" sz="1400">
                          <a:effectLst/>
                          <a:latin typeface="Times New Roman" panose="02020603050405020304" pitchFamily="18" charset="0"/>
                          <a:cs typeface="Times New Roman" panose="02020603050405020304" pitchFamily="18" charset="0"/>
                        </a:rPr>
                        <a:t>8 weeks</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52253" marR="52253" marT="0" marB="0"/>
                </a:tc>
                <a:tc>
                  <a:txBody>
                    <a:bodyPr/>
                    <a:lstStyle/>
                    <a:p>
                      <a:pPr marL="0" marR="0">
                        <a:lnSpc>
                          <a:spcPct val="107000"/>
                        </a:lnSpc>
                        <a:spcBef>
                          <a:spcPts val="0"/>
                        </a:spcBef>
                        <a:spcAft>
                          <a:spcPts val="0"/>
                        </a:spcAft>
                      </a:pPr>
                      <a:r>
                        <a:rPr lang="en-GB" sz="1400">
                          <a:effectLst/>
                          <a:latin typeface="Times New Roman" panose="02020603050405020304" pitchFamily="18" charset="0"/>
                          <a:cs typeface="Times New Roman" panose="02020603050405020304" pitchFamily="18" charset="0"/>
                        </a:rPr>
                        <a:t>4 times a year</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52253" marR="52253" marT="0" marB="0"/>
                </a:tc>
                <a:tc>
                  <a:txBody>
                    <a:bodyPr/>
                    <a:lstStyle/>
                    <a:p>
                      <a:pPr marL="0" marR="0">
                        <a:lnSpc>
                          <a:spcPct val="107000"/>
                        </a:lnSpc>
                        <a:spcBef>
                          <a:spcPts val="0"/>
                        </a:spcBef>
                        <a:spcAft>
                          <a:spcPts val="0"/>
                        </a:spcAft>
                      </a:pPr>
                      <a:r>
                        <a:rPr lang="en-GB" sz="1400" dirty="0">
                          <a:effectLst/>
                          <a:latin typeface="Times New Roman" panose="02020603050405020304" pitchFamily="18" charset="0"/>
                          <a:cs typeface="Times New Roman" panose="02020603050405020304" pitchFamily="18" charset="0"/>
                        </a:rPr>
                        <a:t>500</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2253" marR="52253" marT="0" marB="0"/>
                </a:tc>
                <a:tc>
                  <a:txBody>
                    <a:bodyPr/>
                    <a:lstStyle/>
                    <a:p>
                      <a:pPr marL="0" marR="0">
                        <a:lnSpc>
                          <a:spcPct val="107000"/>
                        </a:lnSpc>
                        <a:spcBef>
                          <a:spcPts val="0"/>
                        </a:spcBef>
                        <a:spcAft>
                          <a:spcPts val="0"/>
                        </a:spcAft>
                      </a:pPr>
                      <a:r>
                        <a:rPr lang="en-GB" sz="1400" dirty="0">
                          <a:effectLst/>
                          <a:latin typeface="Times New Roman" panose="02020603050405020304" pitchFamily="18" charset="0"/>
                          <a:cs typeface="Times New Roman" panose="02020603050405020304" pitchFamily="18" charset="0"/>
                        </a:rPr>
                        <a:t>1,200</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2253" marR="52253" marT="0" marB="0"/>
                </a:tc>
                <a:extLst>
                  <a:ext uri="{0D108BD9-81ED-4DB2-BD59-A6C34878D82A}">
                    <a16:rowId xmlns:a16="http://schemas.microsoft.com/office/drawing/2014/main" val="10007"/>
                  </a:ext>
                </a:extLst>
              </a:tr>
              <a:tr h="559224">
                <a:tc>
                  <a:txBody>
                    <a:bodyPr/>
                    <a:lstStyle/>
                    <a:p>
                      <a:pPr marL="0" marR="0" algn="ctr">
                        <a:lnSpc>
                          <a:spcPct val="107000"/>
                        </a:lnSpc>
                        <a:spcBef>
                          <a:spcPts val="0"/>
                        </a:spcBef>
                        <a:spcAft>
                          <a:spcPts val="0"/>
                        </a:spcAft>
                      </a:pPr>
                      <a:r>
                        <a:rPr lang="en-GB" sz="1400" dirty="0">
                          <a:effectLst/>
                          <a:latin typeface="Times New Roman" panose="02020603050405020304" pitchFamily="18" charset="0"/>
                          <a:cs typeface="Times New Roman" panose="02020603050405020304" pitchFamily="18" charset="0"/>
                        </a:rPr>
                        <a:t>C</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2253" marR="52253" marT="0" marB="0"/>
                </a:tc>
                <a:tc>
                  <a:txBody>
                    <a:bodyPr/>
                    <a:lstStyle/>
                    <a:p>
                      <a:pPr marL="0" marR="0">
                        <a:lnSpc>
                          <a:spcPct val="107000"/>
                        </a:lnSpc>
                        <a:spcBef>
                          <a:spcPts val="0"/>
                        </a:spcBef>
                        <a:spcAft>
                          <a:spcPts val="0"/>
                        </a:spcAft>
                      </a:pPr>
                      <a:r>
                        <a:rPr lang="en-GB" sz="1400" dirty="0">
                          <a:effectLst/>
                          <a:latin typeface="Times New Roman" panose="02020603050405020304" pitchFamily="18" charset="0"/>
                          <a:cs typeface="Times New Roman" panose="02020603050405020304" pitchFamily="18" charset="0"/>
                        </a:rPr>
                        <a:t>Coconut Production – Out – Growers’ Scheme for Seedling Production</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2253" marR="52253" marT="0" marB="0"/>
                </a:tc>
                <a:tc>
                  <a:txBody>
                    <a:bodyPr/>
                    <a:lstStyle/>
                    <a:p>
                      <a:pPr marL="0" marR="0">
                        <a:lnSpc>
                          <a:spcPct val="107000"/>
                        </a:lnSpc>
                        <a:spcBef>
                          <a:spcPts val="0"/>
                        </a:spcBef>
                        <a:spcAft>
                          <a:spcPts val="0"/>
                        </a:spcAft>
                      </a:pPr>
                      <a:r>
                        <a:rPr lang="en-GB" sz="1400">
                          <a:effectLst/>
                          <a:latin typeface="Times New Roman" panose="02020603050405020304" pitchFamily="18" charset="0"/>
                          <a:cs typeface="Times New Roman" panose="02020603050405020304" pitchFamily="18" charset="0"/>
                        </a:rPr>
                        <a:t>All year round</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52253" marR="52253" marT="0" marB="0"/>
                </a:tc>
                <a:tc>
                  <a:txBody>
                    <a:bodyPr/>
                    <a:lstStyle/>
                    <a:p>
                      <a:pPr marL="0" marR="0">
                        <a:lnSpc>
                          <a:spcPct val="107000"/>
                        </a:lnSpc>
                        <a:spcBef>
                          <a:spcPts val="0"/>
                        </a:spcBef>
                        <a:spcAft>
                          <a:spcPts val="0"/>
                        </a:spcAft>
                      </a:pPr>
                      <a:r>
                        <a:rPr lang="en-GB" sz="1400">
                          <a:effectLst/>
                          <a:latin typeface="Times New Roman" panose="02020603050405020304" pitchFamily="18" charset="0"/>
                          <a:cs typeface="Times New Roman" panose="02020603050405020304" pitchFamily="18" charset="0"/>
                        </a:rPr>
                        <a:t>Annually</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52253" marR="52253" marT="0" marB="0"/>
                </a:tc>
                <a:tc>
                  <a:txBody>
                    <a:bodyPr/>
                    <a:lstStyle/>
                    <a:p>
                      <a:pPr marL="0" marR="0">
                        <a:lnSpc>
                          <a:spcPct val="107000"/>
                        </a:lnSpc>
                        <a:spcBef>
                          <a:spcPts val="0"/>
                        </a:spcBef>
                        <a:spcAft>
                          <a:spcPts val="0"/>
                        </a:spcAft>
                      </a:pPr>
                      <a:r>
                        <a:rPr lang="en-GB" sz="1400">
                          <a:effectLst/>
                          <a:latin typeface="Times New Roman" panose="02020603050405020304" pitchFamily="18" charset="0"/>
                          <a:cs typeface="Times New Roman" panose="02020603050405020304" pitchFamily="18" charset="0"/>
                        </a:rPr>
                        <a:t>200</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52253" marR="52253" marT="0" marB="0"/>
                </a:tc>
                <a:tc>
                  <a:txBody>
                    <a:bodyPr/>
                    <a:lstStyle/>
                    <a:p>
                      <a:pPr marL="0" marR="0">
                        <a:lnSpc>
                          <a:spcPct val="107000"/>
                        </a:lnSpc>
                        <a:spcBef>
                          <a:spcPts val="0"/>
                        </a:spcBef>
                        <a:spcAft>
                          <a:spcPts val="0"/>
                        </a:spcAft>
                      </a:pPr>
                      <a:r>
                        <a:rPr lang="en-GB" sz="1400" dirty="0">
                          <a:effectLst/>
                          <a:latin typeface="Times New Roman" panose="02020603050405020304" pitchFamily="18" charset="0"/>
                          <a:cs typeface="Times New Roman" panose="02020603050405020304" pitchFamily="18" charset="0"/>
                        </a:rPr>
                        <a:t>800</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2253" marR="52253" marT="0" marB="0"/>
                </a:tc>
                <a:extLst>
                  <a:ext uri="{0D108BD9-81ED-4DB2-BD59-A6C34878D82A}">
                    <a16:rowId xmlns:a16="http://schemas.microsoft.com/office/drawing/2014/main" val="10008"/>
                  </a:ext>
                </a:extLst>
              </a:tr>
            </a:tbl>
          </a:graphicData>
        </a:graphic>
      </p:graphicFrame>
      <p:sp>
        <p:nvSpPr>
          <p:cNvPr id="4" name="Date Placeholder 3"/>
          <p:cNvSpPr>
            <a:spLocks noGrp="1"/>
          </p:cNvSpPr>
          <p:nvPr>
            <p:ph type="dt" sz="half" idx="10"/>
          </p:nvPr>
        </p:nvSpPr>
        <p:spPr/>
        <p:txBody>
          <a:bodyPr/>
          <a:lstStyle/>
          <a:p>
            <a:fld id="{3589025A-8D72-496D-9C89-A4048894F4BE}" type="datetime1">
              <a:rPr lang="en-GB" smtClean="0"/>
              <a:t>04/02/2020</a:t>
            </a:fld>
            <a:endParaRPr lang="en-GB"/>
          </a:p>
        </p:txBody>
      </p:sp>
      <p:sp>
        <p:nvSpPr>
          <p:cNvPr id="5" name="Slide Number Placeholder 4"/>
          <p:cNvSpPr>
            <a:spLocks noGrp="1"/>
          </p:cNvSpPr>
          <p:nvPr>
            <p:ph type="sldNum" sz="quarter" idx="12"/>
          </p:nvPr>
        </p:nvSpPr>
        <p:spPr/>
        <p:txBody>
          <a:bodyPr/>
          <a:lstStyle/>
          <a:p>
            <a:fld id="{8AEC5C4F-499E-411A-9708-CDB82511E420}" type="slidenum">
              <a:rPr lang="en-GB" smtClean="0"/>
              <a:t>42</a:t>
            </a:fld>
            <a:endParaRPr lang="en-GB"/>
          </a:p>
        </p:txBody>
      </p:sp>
      <p:sp>
        <p:nvSpPr>
          <p:cNvPr id="7" name="Rectangle 1"/>
          <p:cNvSpPr>
            <a:spLocks noChangeArrowheads="1"/>
          </p:cNvSpPr>
          <p:nvPr/>
        </p:nvSpPr>
        <p:spPr bwMode="auto">
          <a:xfrm>
            <a:off x="971600" y="491386"/>
            <a:ext cx="928801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GB" altLang="en-US" sz="1200"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EMPLOYMENT GENERATION SCHEME IN MINISTRY OF AGRICULTURE</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GB" altLang="en-US" sz="12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Contact information: </a:t>
            </a:r>
            <a:r>
              <a:rPr kumimoji="0" lang="en-GB" altLang="en-US" sz="1200" b="0" i="0" u="sng" strike="noStrike" cap="none" normalizeH="0" baseline="0" dirty="0">
                <a:ln>
                  <a:noFill/>
                </a:ln>
                <a:solidFill>
                  <a:srgbClr val="0563C1"/>
                </a:solidFill>
                <a:effectLst/>
                <a:latin typeface="Times New Roman" panose="02020603050405020304" pitchFamily="18" charset="0"/>
                <a:ea typeface="Calibri" panose="020F0502020204030204" pitchFamily="34" charset="0"/>
                <a:cs typeface="Times New Roman" panose="02020603050405020304" pitchFamily="18" charset="0"/>
                <a:hlinkClick r:id="rId2"/>
              </a:rPr>
              <a:t>lagosagric01@yahoo.com</a:t>
            </a:r>
            <a:r>
              <a:rPr kumimoji="0" lang="en-GB" altLang="en-US" sz="12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GB" altLang="en-US" sz="1200" b="0" i="0" u="sng" strike="noStrike" cap="none" normalizeH="0" baseline="0" dirty="0">
                <a:ln>
                  <a:noFill/>
                </a:ln>
                <a:solidFill>
                  <a:srgbClr val="0563C1"/>
                </a:solidFill>
                <a:effectLst/>
                <a:latin typeface="Times New Roman" panose="02020603050405020304" pitchFamily="18" charset="0"/>
                <a:ea typeface="Calibri" panose="020F0502020204030204" pitchFamily="34" charset="0"/>
                <a:cs typeface="Times New Roman" panose="02020603050405020304" pitchFamily="18" charset="0"/>
                <a:hlinkClick r:id="rId3"/>
              </a:rPr>
              <a:t>info@lagosappeal.ng</a:t>
            </a:r>
            <a:r>
              <a:rPr kumimoji="0" lang="en-GB" altLang="en-US" sz="12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endParaRPr kumimoji="0" lang="en-GB"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07171713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3F41E26-015D-4974-B5F9-A3039106E0DB}"/>
              </a:ext>
            </a:extLst>
          </p:cNvPr>
          <p:cNvSpPr>
            <a:spLocks noGrp="1"/>
          </p:cNvSpPr>
          <p:nvPr>
            <p:ph type="dt" sz="half" idx="10"/>
          </p:nvPr>
        </p:nvSpPr>
        <p:spPr/>
        <p:txBody>
          <a:bodyPr/>
          <a:lstStyle/>
          <a:p>
            <a:fld id="{3589025A-8D72-496D-9C89-A4048894F4BE}" type="datetime1">
              <a:rPr lang="en-GB" smtClean="0"/>
              <a:t>04/02/2020</a:t>
            </a:fld>
            <a:endParaRPr lang="en-GB"/>
          </a:p>
        </p:txBody>
      </p:sp>
      <p:sp>
        <p:nvSpPr>
          <p:cNvPr id="5" name="Slide Number Placeholder 4">
            <a:extLst>
              <a:ext uri="{FF2B5EF4-FFF2-40B4-BE49-F238E27FC236}">
                <a16:creationId xmlns:a16="http://schemas.microsoft.com/office/drawing/2014/main" id="{1ED7F41D-F2A4-4EAD-8950-1EB0EC3E8105}"/>
              </a:ext>
            </a:extLst>
          </p:cNvPr>
          <p:cNvSpPr>
            <a:spLocks noGrp="1"/>
          </p:cNvSpPr>
          <p:nvPr>
            <p:ph type="sldNum" sz="quarter" idx="12"/>
          </p:nvPr>
        </p:nvSpPr>
        <p:spPr/>
        <p:txBody>
          <a:bodyPr/>
          <a:lstStyle/>
          <a:p>
            <a:fld id="{8AEC5C4F-499E-411A-9708-CDB82511E420}" type="slidenum">
              <a:rPr lang="en-GB" smtClean="0"/>
              <a:t>43</a:t>
            </a:fld>
            <a:endParaRPr lang="en-GB"/>
          </a:p>
        </p:txBody>
      </p:sp>
      <p:pic>
        <p:nvPicPr>
          <p:cNvPr id="7" name="Picture 6" descr="A picture containing object&#10;&#10;Description automatically generated">
            <a:extLst>
              <a:ext uri="{FF2B5EF4-FFF2-40B4-BE49-F238E27FC236}">
                <a16:creationId xmlns:a16="http://schemas.microsoft.com/office/drawing/2014/main" id="{301ABFAC-7568-4A98-A9FC-4223B74CDB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63688" y="368032"/>
            <a:ext cx="5616624" cy="6301328"/>
          </a:xfrm>
          <a:prstGeom prst="rect">
            <a:avLst/>
          </a:prstGeom>
        </p:spPr>
      </p:pic>
    </p:spTree>
    <p:extLst>
      <p:ext uri="{BB962C8B-B14F-4D97-AF65-F5344CB8AC3E}">
        <p14:creationId xmlns:p14="http://schemas.microsoft.com/office/powerpoint/2010/main" val="155349774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8AEC5C4F-499E-411A-9708-CDB82511E420}" type="slidenum">
              <a:rPr lang="en-GB" smtClean="0"/>
              <a:t>44</a:t>
            </a:fld>
            <a:endParaRPr lang="en-GB"/>
          </a:p>
        </p:txBody>
      </p:sp>
      <p:sp>
        <p:nvSpPr>
          <p:cNvPr id="6" name="Title 1"/>
          <p:cNvSpPr>
            <a:spLocks noGrp="1"/>
          </p:cNvSpPr>
          <p:nvPr>
            <p:ph type="title"/>
          </p:nvPr>
        </p:nvSpPr>
        <p:spPr>
          <a:xfrm>
            <a:off x="301625" y="654769"/>
            <a:ext cx="8534400" cy="758825"/>
          </a:xfrm>
        </p:spPr>
        <p:txBody>
          <a:bodyPr/>
          <a:lstStyle/>
          <a:p>
            <a:pPr eaLnBrk="1" hangingPunct="1"/>
            <a:r>
              <a:rPr lang="en-US" sz="3600" b="1">
                <a:solidFill>
                  <a:schemeClr val="tx1"/>
                </a:solidFill>
              </a:rPr>
              <a:t>Conclusion:-</a:t>
            </a:r>
          </a:p>
        </p:txBody>
      </p:sp>
      <p:sp>
        <p:nvSpPr>
          <p:cNvPr id="7" name="Content Placeholder 2"/>
          <p:cNvSpPr>
            <a:spLocks noGrp="1"/>
          </p:cNvSpPr>
          <p:nvPr>
            <p:ph sz="quarter" idx="1"/>
          </p:nvPr>
        </p:nvSpPr>
        <p:spPr>
          <a:xfrm>
            <a:off x="301625" y="1953344"/>
            <a:ext cx="8504238" cy="4572000"/>
          </a:xfrm>
        </p:spPr>
        <p:txBody>
          <a:bodyPr/>
          <a:lstStyle/>
          <a:p>
            <a:pPr eaLnBrk="1" hangingPunct="1"/>
            <a:r>
              <a:rPr lang="en-US"/>
              <a:t>The list of opportunities open to an agripreneur in the renewed drive geared towards making agriculture a revenue spinner and an employment generating medium for the youths of Lagos State and the Nation at large, is endless.</a:t>
            </a:r>
          </a:p>
          <a:p>
            <a:pPr eaLnBrk="1" hangingPunct="1">
              <a:buFont typeface="Wingdings 2" pitchFamily="18" charset="2"/>
              <a:buNone/>
            </a:pPr>
            <a:endParaRPr lang="en-US"/>
          </a:p>
          <a:p>
            <a:pPr eaLnBrk="1" hangingPunct="1"/>
            <a:r>
              <a:rPr lang="en-US"/>
              <a:t>It is therefore paramount to encourage the present teeming population of youths to embrace agriculture and explore the various opportunities available therein.</a:t>
            </a:r>
          </a:p>
          <a:p>
            <a:pPr eaLnBrk="1" hangingPunct="1"/>
            <a:endParaRPr lang="en-US"/>
          </a:p>
        </p:txBody>
      </p:sp>
      <p:sp>
        <p:nvSpPr>
          <p:cNvPr id="9" name="Date Placeholder 3"/>
          <p:cNvSpPr>
            <a:spLocks noGrp="1"/>
          </p:cNvSpPr>
          <p:nvPr>
            <p:ph type="dt" sz="half" idx="10"/>
          </p:nvPr>
        </p:nvSpPr>
        <p:spPr>
          <a:xfrm>
            <a:off x="6586536" y="612648"/>
            <a:ext cx="957264" cy="457200"/>
          </a:xfrm>
        </p:spPr>
        <p:txBody>
          <a:bodyPr/>
          <a:lstStyle/>
          <a:p>
            <a:r>
              <a:rPr lang="en-GB" dirty="0"/>
              <a:t>05/02/2020</a:t>
            </a:r>
          </a:p>
        </p:txBody>
      </p:sp>
    </p:spTree>
    <p:extLst>
      <p:ext uri="{BB962C8B-B14F-4D97-AF65-F5344CB8AC3E}">
        <p14:creationId xmlns:p14="http://schemas.microsoft.com/office/powerpoint/2010/main" val="104288361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dirty="0"/>
          </a:p>
        </p:txBody>
      </p:sp>
      <p:sp>
        <p:nvSpPr>
          <p:cNvPr id="4" name="Date Placeholder 3"/>
          <p:cNvSpPr>
            <a:spLocks noGrp="1"/>
          </p:cNvSpPr>
          <p:nvPr>
            <p:ph type="dt" sz="half" idx="10"/>
          </p:nvPr>
        </p:nvSpPr>
        <p:spPr/>
        <p:txBody>
          <a:bodyPr/>
          <a:lstStyle/>
          <a:p>
            <a:fld id="{3589025A-8D72-496D-9C89-A4048894F4BE}" type="datetime1">
              <a:rPr lang="en-GB" smtClean="0"/>
              <a:t>04/02/2020</a:t>
            </a:fld>
            <a:endParaRPr lang="en-GB"/>
          </a:p>
        </p:txBody>
      </p:sp>
      <p:sp>
        <p:nvSpPr>
          <p:cNvPr id="5" name="Slide Number Placeholder 4"/>
          <p:cNvSpPr>
            <a:spLocks noGrp="1"/>
          </p:cNvSpPr>
          <p:nvPr>
            <p:ph type="sldNum" sz="quarter" idx="12"/>
          </p:nvPr>
        </p:nvSpPr>
        <p:spPr/>
        <p:txBody>
          <a:bodyPr/>
          <a:lstStyle/>
          <a:p>
            <a:fld id="{8AEC5C4F-499E-411A-9708-CDB82511E420}" type="slidenum">
              <a:rPr lang="en-GB" smtClean="0"/>
              <a:t>45</a:t>
            </a:fld>
            <a:endParaRPr lang="en-GB"/>
          </a:p>
        </p:txBody>
      </p:sp>
      <p:pic>
        <p:nvPicPr>
          <p:cNvPr id="6" name="Content Placeholder 5"/>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l="25386" r="24012" b="27969"/>
          <a:stretch/>
        </p:blipFill>
        <p:spPr>
          <a:xfrm>
            <a:off x="467544" y="4289260"/>
            <a:ext cx="792088" cy="935035"/>
          </a:xfrm>
          <a:prstGeom prst="rect">
            <a:avLst/>
          </a:prstGeom>
        </p:spPr>
      </p:pic>
      <p:pic>
        <p:nvPicPr>
          <p:cNvPr id="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520" y="836712"/>
            <a:ext cx="8892480" cy="14531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Rectangle 7"/>
          <p:cNvSpPr/>
          <p:nvPr/>
        </p:nvSpPr>
        <p:spPr>
          <a:xfrm>
            <a:off x="248366" y="5224295"/>
            <a:ext cx="4939173" cy="461665"/>
          </a:xfrm>
          <a:prstGeom prst="rect">
            <a:avLst/>
          </a:prstGeom>
        </p:spPr>
        <p:txBody>
          <a:bodyPr wrap="none">
            <a:spAutoFit/>
          </a:bodyPr>
          <a:lstStyle/>
          <a:p>
            <a:r>
              <a:rPr lang="de-CH" sz="2400" dirty="0"/>
              <a:t>Lagos State Ministry of Agriculture</a:t>
            </a:r>
            <a:endParaRPr lang="en-GB" sz="2400" dirty="0"/>
          </a:p>
        </p:txBody>
      </p:sp>
      <p:sp>
        <p:nvSpPr>
          <p:cNvPr id="9" name="Rectangle 8"/>
          <p:cNvSpPr/>
          <p:nvPr/>
        </p:nvSpPr>
        <p:spPr>
          <a:xfrm>
            <a:off x="249319" y="5589240"/>
            <a:ext cx="3242561" cy="923330"/>
          </a:xfrm>
          <a:prstGeom prst="rect">
            <a:avLst/>
          </a:prstGeom>
        </p:spPr>
        <p:txBody>
          <a:bodyPr wrap="square">
            <a:spAutoFit/>
          </a:bodyPr>
          <a:lstStyle/>
          <a:p>
            <a:pPr marL="171450" indent="-171450">
              <a:buFont typeface="Arial" panose="020B0604020202020204" pitchFamily="34" charset="0"/>
              <a:buChar char="•"/>
            </a:pPr>
            <a:r>
              <a:rPr lang="de-CH" dirty="0"/>
              <a:t>Making an Impact</a:t>
            </a:r>
          </a:p>
          <a:p>
            <a:pPr marL="171450" indent="-171450">
              <a:buFont typeface="Arial" panose="020B0604020202020204" pitchFamily="34" charset="0"/>
              <a:buChar char="•"/>
            </a:pPr>
            <a:r>
              <a:rPr lang="de-CH" dirty="0"/>
              <a:t>Your Taxes at Work</a:t>
            </a:r>
          </a:p>
          <a:p>
            <a:pPr marL="171450" indent="-171450">
              <a:buFont typeface="Arial" panose="020B0604020202020204" pitchFamily="34" charset="0"/>
              <a:buChar char="•"/>
            </a:pPr>
            <a:r>
              <a:rPr lang="de-CH" dirty="0"/>
              <a:t>Sustainable Future Growth</a:t>
            </a:r>
          </a:p>
        </p:txBody>
      </p:sp>
    </p:spTree>
    <p:extLst>
      <p:ext uri="{BB962C8B-B14F-4D97-AF65-F5344CB8AC3E}">
        <p14:creationId xmlns:p14="http://schemas.microsoft.com/office/powerpoint/2010/main" val="3410982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8AEC5C4F-499E-411A-9708-CDB82511E420}" type="slidenum">
              <a:rPr lang="en-GB" smtClean="0"/>
              <a:t>5</a:t>
            </a:fld>
            <a:endParaRPr lang="en-GB"/>
          </a:p>
        </p:txBody>
      </p:sp>
      <p:sp>
        <p:nvSpPr>
          <p:cNvPr id="6" name="Title 1"/>
          <p:cNvSpPr>
            <a:spLocks noGrp="1"/>
          </p:cNvSpPr>
          <p:nvPr>
            <p:ph type="title"/>
          </p:nvPr>
        </p:nvSpPr>
        <p:spPr>
          <a:xfrm>
            <a:off x="457200" y="332656"/>
            <a:ext cx="8229600" cy="1066800"/>
          </a:xfrm>
        </p:spPr>
        <p:txBody>
          <a:bodyPr/>
          <a:lstStyle/>
          <a:p>
            <a:pPr algn="ctr" eaLnBrk="1" hangingPunct="1"/>
            <a:r>
              <a:rPr lang="en-US" dirty="0">
                <a:solidFill>
                  <a:schemeClr val="tx1"/>
                </a:solidFill>
              </a:rPr>
              <a:t>INTRODUCTION </a:t>
            </a:r>
            <a:r>
              <a:rPr lang="en-US" sz="2000" dirty="0">
                <a:solidFill>
                  <a:schemeClr val="tx1"/>
                </a:solidFill>
              </a:rPr>
              <a:t>CONT’D</a:t>
            </a:r>
          </a:p>
        </p:txBody>
      </p:sp>
      <p:sp>
        <p:nvSpPr>
          <p:cNvPr id="7" name="Content Placeholder 2"/>
          <p:cNvSpPr>
            <a:spLocks noGrp="1"/>
          </p:cNvSpPr>
          <p:nvPr>
            <p:ph idx="1"/>
          </p:nvPr>
        </p:nvSpPr>
        <p:spPr>
          <a:xfrm>
            <a:off x="457200" y="1437084"/>
            <a:ext cx="8362950" cy="5448300"/>
          </a:xfrm>
        </p:spPr>
        <p:txBody>
          <a:bodyPr/>
          <a:lstStyle/>
          <a:p>
            <a:pPr eaLnBrk="1" hangingPunct="1"/>
            <a:r>
              <a:rPr lang="en-US" dirty="0"/>
              <a:t>For the purpose of sustainability, the role of agriculture cannot be over - emphasized. </a:t>
            </a:r>
          </a:p>
          <a:p>
            <a:pPr eaLnBrk="1" hangingPunct="1"/>
            <a:r>
              <a:rPr lang="en-US" dirty="0"/>
              <a:t>Hence, the sensitization of farmers and youths to take Agriculture as a business in order to transform it from subsistence production to commercial and profitable business. </a:t>
            </a:r>
          </a:p>
          <a:p>
            <a:pPr eaLnBrk="1" hangingPunct="1"/>
            <a:r>
              <a:rPr lang="en-US" dirty="0"/>
              <a:t>Several opportunities abound in agriculture because each of the agricultural enterprises has various value chains, which if properly explored, presents great opportunities that are income yielding and very viable.</a:t>
            </a:r>
          </a:p>
          <a:p>
            <a:pPr eaLnBrk="1" hangingPunct="1"/>
            <a:endParaRPr lang="en-US" dirty="0"/>
          </a:p>
          <a:p>
            <a:pPr eaLnBrk="1" hangingPunct="1"/>
            <a:endParaRPr lang="en-US" dirty="0"/>
          </a:p>
        </p:txBody>
      </p:sp>
    </p:spTree>
    <p:extLst>
      <p:ext uri="{BB962C8B-B14F-4D97-AF65-F5344CB8AC3E}">
        <p14:creationId xmlns:p14="http://schemas.microsoft.com/office/powerpoint/2010/main" val="136139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3983" y="692696"/>
            <a:ext cx="8229600" cy="1066800"/>
          </a:xfrm>
        </p:spPr>
        <p:txBody>
          <a:bodyPr>
            <a:normAutofit/>
          </a:bodyPr>
          <a:lstStyle/>
          <a:p>
            <a:pPr algn="ctr">
              <a:defRPr/>
            </a:pPr>
            <a:r>
              <a:rPr lang="en-US" dirty="0">
                <a:solidFill>
                  <a:schemeClr val="tx1"/>
                </a:solidFill>
              </a:rPr>
              <a:t>INTRODUCTION </a:t>
            </a:r>
            <a:r>
              <a:rPr lang="en-US" sz="2000" dirty="0">
                <a:solidFill>
                  <a:schemeClr val="tx1"/>
                </a:solidFill>
              </a:rPr>
              <a:t>CONT’D</a:t>
            </a:r>
            <a:endParaRPr lang="en-US" sz="2000" dirty="0"/>
          </a:p>
        </p:txBody>
      </p:sp>
      <p:sp>
        <p:nvSpPr>
          <p:cNvPr id="15363" name="Content Placeholder 2"/>
          <p:cNvSpPr>
            <a:spLocks noGrp="1"/>
          </p:cNvSpPr>
          <p:nvPr>
            <p:ph idx="1"/>
          </p:nvPr>
        </p:nvSpPr>
        <p:spPr>
          <a:xfrm>
            <a:off x="323528" y="1844824"/>
            <a:ext cx="8504238" cy="4932040"/>
          </a:xfrm>
        </p:spPr>
        <p:txBody>
          <a:bodyPr>
            <a:normAutofit/>
          </a:bodyPr>
          <a:lstStyle/>
          <a:p>
            <a:pPr marL="0" indent="0">
              <a:buNone/>
            </a:pPr>
            <a:r>
              <a:rPr lang="en-US" dirty="0"/>
              <a:t>Uniqueness of Lagos State:-</a:t>
            </a:r>
          </a:p>
          <a:p>
            <a:pPr marL="0" indent="0">
              <a:buNone/>
            </a:pPr>
            <a:endParaRPr lang="en-US" dirty="0"/>
          </a:p>
          <a:p>
            <a:pPr eaLnBrk="1" hangingPunct="1">
              <a:buFont typeface="Wingdings" panose="05000000000000000000" pitchFamily="2" charset="2"/>
              <a:buChar char="ü"/>
            </a:pPr>
            <a:r>
              <a:rPr lang="en-US" dirty="0"/>
              <a:t>Population</a:t>
            </a:r>
          </a:p>
          <a:p>
            <a:pPr eaLnBrk="1" hangingPunct="1">
              <a:buFont typeface="Wingdings" panose="05000000000000000000" pitchFamily="2" charset="2"/>
              <a:buChar char="ü"/>
            </a:pPr>
            <a:r>
              <a:rPr lang="en-US" dirty="0"/>
              <a:t>Land Space</a:t>
            </a:r>
          </a:p>
          <a:p>
            <a:pPr eaLnBrk="1" hangingPunct="1">
              <a:buFont typeface="Wingdings" panose="05000000000000000000" pitchFamily="2" charset="2"/>
              <a:buChar char="ü"/>
            </a:pPr>
            <a:r>
              <a:rPr lang="en-US" dirty="0"/>
              <a:t>Economic Activities</a:t>
            </a:r>
          </a:p>
          <a:p>
            <a:pPr eaLnBrk="1" hangingPunct="1">
              <a:buFont typeface="Wingdings" panose="05000000000000000000" pitchFamily="2" charset="2"/>
              <a:buChar char="ü"/>
            </a:pPr>
            <a:r>
              <a:rPr lang="en-US" dirty="0"/>
              <a:t>Demand for Food</a:t>
            </a:r>
          </a:p>
          <a:p>
            <a:pPr eaLnBrk="1" hangingPunct="1">
              <a:buFont typeface="Wingdings" panose="05000000000000000000" pitchFamily="2" charset="2"/>
              <a:buChar char="ü"/>
            </a:pPr>
            <a:r>
              <a:rPr lang="en-US" dirty="0"/>
              <a:t>Food Security</a:t>
            </a:r>
          </a:p>
          <a:p>
            <a:pPr eaLnBrk="1" hangingPunct="1">
              <a:buFont typeface="Wingdings" panose="05000000000000000000" pitchFamily="2" charset="2"/>
              <a:buChar char="ü"/>
            </a:pPr>
            <a:r>
              <a:rPr lang="en-US" dirty="0"/>
              <a:t>Good Governance</a:t>
            </a:r>
          </a:p>
          <a:p>
            <a:pPr eaLnBrk="1" hangingPunct="1">
              <a:buFont typeface="Wingdings" panose="05000000000000000000" pitchFamily="2" charset="2"/>
              <a:buChar char="ü"/>
            </a:pPr>
            <a:r>
              <a:rPr lang="en-US" dirty="0"/>
              <a:t>Rural Urban Migration</a:t>
            </a:r>
          </a:p>
          <a:p>
            <a:endParaRPr lang="en-US" dirty="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55975" y="2636912"/>
            <a:ext cx="4503631" cy="30243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Date Placeholder 2"/>
          <p:cNvSpPr>
            <a:spLocks noGrp="1"/>
          </p:cNvSpPr>
          <p:nvPr>
            <p:ph type="dt" sz="half" idx="10"/>
          </p:nvPr>
        </p:nvSpPr>
        <p:spPr/>
        <p:txBody>
          <a:bodyPr/>
          <a:lstStyle/>
          <a:p>
            <a:fld id="{98004AFC-3A89-40E5-9E21-3C970DF0E3C1}" type="datetime1">
              <a:rPr lang="en-GB" smtClean="0"/>
              <a:t>04/02/2020</a:t>
            </a:fld>
            <a:endParaRPr lang="en-GB"/>
          </a:p>
        </p:txBody>
      </p:sp>
      <p:sp>
        <p:nvSpPr>
          <p:cNvPr id="5" name="Slide Number Placeholder 4"/>
          <p:cNvSpPr>
            <a:spLocks noGrp="1"/>
          </p:cNvSpPr>
          <p:nvPr>
            <p:ph type="sldNum" sz="quarter" idx="12"/>
          </p:nvPr>
        </p:nvSpPr>
        <p:spPr/>
        <p:txBody>
          <a:bodyPr/>
          <a:lstStyle/>
          <a:p>
            <a:fld id="{8AEC5C4F-499E-411A-9708-CDB82511E420}" type="slidenum">
              <a:rPr lang="en-GB" smtClean="0"/>
              <a:t>6</a:t>
            </a:fld>
            <a:endParaRPr lang="en-GB"/>
          </a:p>
        </p:txBody>
      </p:sp>
    </p:spTree>
    <p:extLst>
      <p:ext uri="{BB962C8B-B14F-4D97-AF65-F5344CB8AC3E}">
        <p14:creationId xmlns:p14="http://schemas.microsoft.com/office/powerpoint/2010/main" val="1518584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15363">
                                            <p:txEl>
                                              <p:pRg st="2" end="2"/>
                                            </p:txEl>
                                          </p:spTgt>
                                        </p:tgtEl>
                                        <p:attrNameLst>
                                          <p:attrName>style.visibility</p:attrName>
                                        </p:attrNameLst>
                                      </p:cBhvr>
                                      <p:to>
                                        <p:strVal val="visible"/>
                                      </p:to>
                                    </p:set>
                                    <p:anim calcmode="lin" valueType="num">
                                      <p:cBhvr additive="base">
                                        <p:cTn id="15" dur="500" fill="hold"/>
                                        <p:tgtEl>
                                          <p:spTgt spid="1536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1536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15363">
                                            <p:txEl>
                                              <p:pRg st="0" end="0"/>
                                            </p:txEl>
                                          </p:spTgt>
                                        </p:tgtEl>
                                        <p:attrNameLst>
                                          <p:attrName>style.visibility</p:attrName>
                                        </p:attrNameLst>
                                      </p:cBhvr>
                                      <p:to>
                                        <p:strVal val="visible"/>
                                      </p:to>
                                    </p:set>
                                    <p:anim calcmode="lin" valueType="num">
                                      <p:cBhvr additive="base">
                                        <p:cTn id="21" dur="500" fill="hold"/>
                                        <p:tgtEl>
                                          <p:spTgt spid="15363">
                                            <p:txEl>
                                              <p:pRg st="0" end="0"/>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1536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15363">
                                            <p:txEl>
                                              <p:pRg st="3" end="3"/>
                                            </p:txEl>
                                          </p:spTgt>
                                        </p:tgtEl>
                                        <p:attrNameLst>
                                          <p:attrName>style.visibility</p:attrName>
                                        </p:attrNameLst>
                                      </p:cBhvr>
                                      <p:to>
                                        <p:strVal val="visible"/>
                                      </p:to>
                                    </p:set>
                                    <p:anim calcmode="lin" valueType="num">
                                      <p:cBhvr additive="base">
                                        <p:cTn id="27" dur="500" fill="hold"/>
                                        <p:tgtEl>
                                          <p:spTgt spid="15363">
                                            <p:txEl>
                                              <p:pRg st="3" end="3"/>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1536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15363">
                                            <p:txEl>
                                              <p:pRg st="4" end="4"/>
                                            </p:txEl>
                                          </p:spTgt>
                                        </p:tgtEl>
                                        <p:attrNameLst>
                                          <p:attrName>style.visibility</p:attrName>
                                        </p:attrNameLst>
                                      </p:cBhvr>
                                      <p:to>
                                        <p:strVal val="visible"/>
                                      </p:to>
                                    </p:set>
                                    <p:anim calcmode="lin" valueType="num">
                                      <p:cBhvr additive="base">
                                        <p:cTn id="33" dur="500" fill="hold"/>
                                        <p:tgtEl>
                                          <p:spTgt spid="15363">
                                            <p:txEl>
                                              <p:pRg st="4" end="4"/>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1536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15363">
                                            <p:txEl>
                                              <p:pRg st="5" end="5"/>
                                            </p:txEl>
                                          </p:spTgt>
                                        </p:tgtEl>
                                        <p:attrNameLst>
                                          <p:attrName>style.visibility</p:attrName>
                                        </p:attrNameLst>
                                      </p:cBhvr>
                                      <p:to>
                                        <p:strVal val="visible"/>
                                      </p:to>
                                    </p:set>
                                    <p:anim calcmode="lin" valueType="num">
                                      <p:cBhvr additive="base">
                                        <p:cTn id="39" dur="500" fill="hold"/>
                                        <p:tgtEl>
                                          <p:spTgt spid="15363">
                                            <p:txEl>
                                              <p:pRg st="5" end="5"/>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1536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nodeType="clickEffect">
                                  <p:stCondLst>
                                    <p:cond delay="0"/>
                                  </p:stCondLst>
                                  <p:childTnLst>
                                    <p:set>
                                      <p:cBhvr>
                                        <p:cTn id="44" dur="1" fill="hold">
                                          <p:stCondLst>
                                            <p:cond delay="0"/>
                                          </p:stCondLst>
                                        </p:cTn>
                                        <p:tgtEl>
                                          <p:spTgt spid="15363">
                                            <p:txEl>
                                              <p:pRg st="6" end="6"/>
                                            </p:txEl>
                                          </p:spTgt>
                                        </p:tgtEl>
                                        <p:attrNameLst>
                                          <p:attrName>style.visibility</p:attrName>
                                        </p:attrNameLst>
                                      </p:cBhvr>
                                      <p:to>
                                        <p:strVal val="visible"/>
                                      </p:to>
                                    </p:set>
                                    <p:anim calcmode="lin" valueType="num">
                                      <p:cBhvr additive="base">
                                        <p:cTn id="45" dur="500" fill="hold"/>
                                        <p:tgtEl>
                                          <p:spTgt spid="15363">
                                            <p:txEl>
                                              <p:pRg st="6" end="6"/>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1536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nodeType="clickEffect">
                                  <p:stCondLst>
                                    <p:cond delay="0"/>
                                  </p:stCondLst>
                                  <p:childTnLst>
                                    <p:set>
                                      <p:cBhvr>
                                        <p:cTn id="50" dur="1" fill="hold">
                                          <p:stCondLst>
                                            <p:cond delay="0"/>
                                          </p:stCondLst>
                                        </p:cTn>
                                        <p:tgtEl>
                                          <p:spTgt spid="15363">
                                            <p:txEl>
                                              <p:pRg st="7" end="7"/>
                                            </p:txEl>
                                          </p:spTgt>
                                        </p:tgtEl>
                                        <p:attrNameLst>
                                          <p:attrName>style.visibility</p:attrName>
                                        </p:attrNameLst>
                                      </p:cBhvr>
                                      <p:to>
                                        <p:strVal val="visible"/>
                                      </p:to>
                                    </p:set>
                                    <p:anim calcmode="lin" valueType="num">
                                      <p:cBhvr additive="base">
                                        <p:cTn id="51" dur="500" fill="hold"/>
                                        <p:tgtEl>
                                          <p:spTgt spid="15363">
                                            <p:txEl>
                                              <p:pRg st="7" end="7"/>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1536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4" fill="hold" nodeType="clickEffect">
                                  <p:stCondLst>
                                    <p:cond delay="0"/>
                                  </p:stCondLst>
                                  <p:childTnLst>
                                    <p:set>
                                      <p:cBhvr>
                                        <p:cTn id="56" dur="1" fill="hold">
                                          <p:stCondLst>
                                            <p:cond delay="0"/>
                                          </p:stCondLst>
                                        </p:cTn>
                                        <p:tgtEl>
                                          <p:spTgt spid="15363">
                                            <p:txEl>
                                              <p:pRg st="8" end="8"/>
                                            </p:txEl>
                                          </p:spTgt>
                                        </p:tgtEl>
                                        <p:attrNameLst>
                                          <p:attrName>style.visibility</p:attrName>
                                        </p:attrNameLst>
                                      </p:cBhvr>
                                      <p:to>
                                        <p:strVal val="visible"/>
                                      </p:to>
                                    </p:set>
                                    <p:anim calcmode="lin" valueType="num">
                                      <p:cBhvr additive="base">
                                        <p:cTn id="57" dur="500" fill="hold"/>
                                        <p:tgtEl>
                                          <p:spTgt spid="15363">
                                            <p:txEl>
                                              <p:pRg st="8" end="8"/>
                                            </p:txEl>
                                          </p:spTgt>
                                        </p:tgtEl>
                                        <p:attrNameLst>
                                          <p:attrName>ppt_x</p:attrName>
                                        </p:attrNameLst>
                                      </p:cBhvr>
                                      <p:tavLst>
                                        <p:tav tm="0">
                                          <p:val>
                                            <p:strVal val="#ppt_x"/>
                                          </p:val>
                                        </p:tav>
                                        <p:tav tm="100000">
                                          <p:val>
                                            <p:strVal val="#ppt_x"/>
                                          </p:val>
                                        </p:tav>
                                      </p:tavLst>
                                    </p:anim>
                                    <p:anim calcmode="lin" valueType="num">
                                      <p:cBhvr additive="base">
                                        <p:cTn id="58" dur="500" fill="hold"/>
                                        <p:tgtEl>
                                          <p:spTgt spid="15363">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3568" y="404664"/>
            <a:ext cx="8229600" cy="1066800"/>
          </a:xfrm>
        </p:spPr>
        <p:txBody>
          <a:bodyPr/>
          <a:lstStyle/>
          <a:p>
            <a:pPr algn="ctr"/>
            <a:r>
              <a:rPr lang="en-US" dirty="0">
                <a:solidFill>
                  <a:schemeClr val="tx1"/>
                </a:solidFill>
              </a:rPr>
              <a:t>INTRODUCTION </a:t>
            </a:r>
            <a:r>
              <a:rPr lang="en-US" sz="2000" dirty="0">
                <a:solidFill>
                  <a:schemeClr val="tx1"/>
                </a:solidFill>
              </a:rPr>
              <a:t>CONT’D</a:t>
            </a:r>
            <a:endParaRPr lang="en-GB" sz="2000" dirty="0"/>
          </a:p>
        </p:txBody>
      </p:sp>
      <p:sp>
        <p:nvSpPr>
          <p:cNvPr id="4" name="Date Placeholder 3"/>
          <p:cNvSpPr>
            <a:spLocks noGrp="1"/>
          </p:cNvSpPr>
          <p:nvPr>
            <p:ph type="dt" sz="half" idx="10"/>
          </p:nvPr>
        </p:nvSpPr>
        <p:spPr/>
        <p:txBody>
          <a:bodyPr/>
          <a:lstStyle/>
          <a:p>
            <a:fld id="{3589025A-8D72-496D-9C89-A4048894F4BE}" type="datetime1">
              <a:rPr lang="en-GB" smtClean="0"/>
              <a:t>04/02/2020</a:t>
            </a:fld>
            <a:endParaRPr lang="en-GB"/>
          </a:p>
        </p:txBody>
      </p:sp>
      <p:sp>
        <p:nvSpPr>
          <p:cNvPr id="5" name="Slide Number Placeholder 4"/>
          <p:cNvSpPr>
            <a:spLocks noGrp="1"/>
          </p:cNvSpPr>
          <p:nvPr>
            <p:ph type="sldNum" sz="quarter" idx="12"/>
          </p:nvPr>
        </p:nvSpPr>
        <p:spPr/>
        <p:txBody>
          <a:bodyPr/>
          <a:lstStyle/>
          <a:p>
            <a:fld id="{8AEC5C4F-499E-411A-9708-CDB82511E420}" type="slidenum">
              <a:rPr lang="en-GB" smtClean="0"/>
              <a:t>7</a:t>
            </a:fld>
            <a:endParaRPr lang="en-GB"/>
          </a:p>
        </p:txBody>
      </p:sp>
      <p:sp>
        <p:nvSpPr>
          <p:cNvPr id="7" name="Rectangle 6">
            <a:extLst>
              <a:ext uri="{FF2B5EF4-FFF2-40B4-BE49-F238E27FC236}">
                <a16:creationId xmlns:a16="http://schemas.microsoft.com/office/drawing/2014/main" id="{68FB6F67-8FCF-4C89-8576-F3E67B0B97D2}"/>
              </a:ext>
            </a:extLst>
          </p:cNvPr>
          <p:cNvSpPr/>
          <p:nvPr/>
        </p:nvSpPr>
        <p:spPr>
          <a:xfrm>
            <a:off x="179512" y="1268760"/>
            <a:ext cx="8784976" cy="5909310"/>
          </a:xfrm>
          <a:prstGeom prst="rect">
            <a:avLst/>
          </a:prstGeom>
        </p:spPr>
        <p:txBody>
          <a:bodyPr wrap="square">
            <a:spAutoFit/>
          </a:bodyPr>
          <a:lstStyle/>
          <a:p>
            <a:pPr marL="274320" indent="-274320">
              <a:buFont typeface="Wingdings 2"/>
              <a:buChar char=""/>
              <a:defRPr/>
            </a:pPr>
            <a:r>
              <a:rPr lang="en-GB" sz="2400" dirty="0"/>
              <a:t>The UN claims that Food Production must double by 2050 to meet the demand of the world’s growing population. </a:t>
            </a:r>
          </a:p>
          <a:p>
            <a:pPr>
              <a:defRPr/>
            </a:pPr>
            <a:endParaRPr lang="en-GB" sz="2400" dirty="0"/>
          </a:p>
          <a:p>
            <a:pPr marL="274320" indent="-274320">
              <a:buFont typeface="Wingdings 2"/>
              <a:buChar char=""/>
              <a:defRPr/>
            </a:pPr>
            <a:r>
              <a:rPr lang="en-GB" sz="2400" dirty="0"/>
              <a:t>However, most of the Agricultural  farmland is already in use, so increased food production will require extending intensive farming methods .</a:t>
            </a:r>
          </a:p>
          <a:p>
            <a:pPr>
              <a:defRPr/>
            </a:pPr>
            <a:endParaRPr lang="en-GB" sz="2400" dirty="0"/>
          </a:p>
          <a:p>
            <a:r>
              <a:rPr lang="en-US" sz="2400" dirty="0"/>
              <a:t>The current statistic of local food production in Lagos State, with its population of over 22 million, is placed at 18% of the food demand. Over 80% of the food needs of </a:t>
            </a:r>
            <a:r>
              <a:rPr lang="en-US" sz="2400" dirty="0" err="1"/>
              <a:t>Lagosians</a:t>
            </a:r>
            <a:r>
              <a:rPr lang="en-US" sz="2400" dirty="0"/>
              <a:t> are provided from outside the State. </a:t>
            </a:r>
          </a:p>
          <a:p>
            <a:pPr marL="109728" indent="0">
              <a:buNone/>
            </a:pPr>
            <a:endParaRPr lang="en-US" sz="2400" dirty="0"/>
          </a:p>
          <a:p>
            <a:r>
              <a:rPr lang="en-US" sz="2400" dirty="0"/>
              <a:t>This gap presents a window of opportunities</a:t>
            </a:r>
            <a:r>
              <a:rPr lang="en-GB" sz="2400" dirty="0"/>
              <a:t> which if properly harnessed, could be a goldmine for the teeming youths and other players in the agricultural sphere.</a:t>
            </a:r>
            <a:endParaRPr lang="en-US" sz="2400" dirty="0"/>
          </a:p>
          <a:p>
            <a:pPr marL="274320" indent="-274320">
              <a:buFont typeface="Wingdings 2"/>
              <a:buChar char=""/>
              <a:defRPr/>
            </a:pPr>
            <a:endParaRPr lang="en-US" dirty="0"/>
          </a:p>
        </p:txBody>
      </p:sp>
    </p:spTree>
    <p:extLst>
      <p:ext uri="{BB962C8B-B14F-4D97-AF65-F5344CB8AC3E}">
        <p14:creationId xmlns:p14="http://schemas.microsoft.com/office/powerpoint/2010/main" val="33432961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229200"/>
            <a:ext cx="8229600" cy="1440160"/>
          </a:xfrm>
        </p:spPr>
        <p:txBody>
          <a:bodyPr/>
          <a:lstStyle/>
          <a:p>
            <a:endParaRPr lang="en-GB" dirty="0"/>
          </a:p>
        </p:txBody>
      </p:sp>
      <p:sp>
        <p:nvSpPr>
          <p:cNvPr id="5" name="Slide Number Placeholder 4"/>
          <p:cNvSpPr>
            <a:spLocks noGrp="1"/>
          </p:cNvSpPr>
          <p:nvPr>
            <p:ph type="sldNum" sz="quarter" idx="12"/>
          </p:nvPr>
        </p:nvSpPr>
        <p:spPr/>
        <p:txBody>
          <a:bodyPr/>
          <a:lstStyle/>
          <a:p>
            <a:fld id="{8AEC5C4F-499E-411A-9708-CDB82511E420}" type="slidenum">
              <a:rPr lang="en-GB" smtClean="0"/>
              <a:t>8</a:t>
            </a:fld>
            <a:endParaRPr lang="en-GB"/>
          </a:p>
        </p:txBody>
      </p:sp>
      <p:sp>
        <p:nvSpPr>
          <p:cNvPr id="6" name="Title 1"/>
          <p:cNvSpPr>
            <a:spLocks noGrp="1"/>
          </p:cNvSpPr>
          <p:nvPr>
            <p:ph type="title"/>
          </p:nvPr>
        </p:nvSpPr>
        <p:spPr>
          <a:xfrm>
            <a:off x="457200" y="404664"/>
            <a:ext cx="8229600" cy="1066800"/>
          </a:xfrm>
        </p:spPr>
        <p:txBody>
          <a:bodyPr>
            <a:normAutofit/>
          </a:bodyPr>
          <a:lstStyle/>
          <a:p>
            <a:pPr algn="ctr">
              <a:defRPr/>
            </a:pPr>
            <a:r>
              <a:rPr lang="en-US" sz="2400" b="1" dirty="0"/>
              <a:t>Supply and Demand of Agricultural Produce in Lagos State</a:t>
            </a:r>
            <a:endParaRPr lang="en-GB" sz="2400" b="1" dirty="0"/>
          </a:p>
        </p:txBody>
      </p:sp>
      <p:graphicFrame>
        <p:nvGraphicFramePr>
          <p:cNvPr id="7" name="Content Placeholder 4"/>
          <p:cNvGraphicFramePr>
            <a:graphicFrameLocks/>
          </p:cNvGraphicFramePr>
          <p:nvPr>
            <p:extLst>
              <p:ext uri="{D42A27DB-BD31-4B8C-83A1-F6EECF244321}">
                <p14:modId xmlns:p14="http://schemas.microsoft.com/office/powerpoint/2010/main" val="3938217730"/>
              </p:ext>
            </p:extLst>
          </p:nvPr>
        </p:nvGraphicFramePr>
        <p:xfrm>
          <a:off x="304797" y="1268760"/>
          <a:ext cx="8731698" cy="5394960"/>
        </p:xfrm>
        <a:graphic>
          <a:graphicData uri="http://schemas.openxmlformats.org/drawingml/2006/table">
            <a:tbl>
              <a:tblPr firstRow="1" bandRow="1">
                <a:tableStyleId>{5C22544A-7EE6-4342-B048-85BDC9FD1C3A}</a:tableStyleId>
              </a:tblPr>
              <a:tblGrid>
                <a:gridCol w="704143">
                  <a:extLst>
                    <a:ext uri="{9D8B030D-6E8A-4147-A177-3AD203B41FA5}">
                      <a16:colId xmlns:a16="http://schemas.microsoft.com/office/drawing/2014/main" val="20000"/>
                    </a:ext>
                  </a:extLst>
                </a:gridCol>
                <a:gridCol w="2034190">
                  <a:extLst>
                    <a:ext uri="{9D8B030D-6E8A-4147-A177-3AD203B41FA5}">
                      <a16:colId xmlns:a16="http://schemas.microsoft.com/office/drawing/2014/main" val="20001"/>
                    </a:ext>
                  </a:extLst>
                </a:gridCol>
                <a:gridCol w="2500685">
                  <a:extLst>
                    <a:ext uri="{9D8B030D-6E8A-4147-A177-3AD203B41FA5}">
                      <a16:colId xmlns:a16="http://schemas.microsoft.com/office/drawing/2014/main" val="20002"/>
                    </a:ext>
                  </a:extLst>
                </a:gridCol>
                <a:gridCol w="1746340">
                  <a:extLst>
                    <a:ext uri="{9D8B030D-6E8A-4147-A177-3AD203B41FA5}">
                      <a16:colId xmlns:a16="http://schemas.microsoft.com/office/drawing/2014/main" val="20003"/>
                    </a:ext>
                  </a:extLst>
                </a:gridCol>
                <a:gridCol w="1746340">
                  <a:extLst>
                    <a:ext uri="{9D8B030D-6E8A-4147-A177-3AD203B41FA5}">
                      <a16:colId xmlns:a16="http://schemas.microsoft.com/office/drawing/2014/main" val="20004"/>
                    </a:ext>
                  </a:extLst>
                </a:gridCol>
              </a:tblGrid>
              <a:tr h="606576">
                <a:tc>
                  <a:txBody>
                    <a:bodyPr/>
                    <a:lstStyle/>
                    <a:p>
                      <a:pPr algn="ctr"/>
                      <a:r>
                        <a:rPr lang="en-US" dirty="0"/>
                        <a:t>S/N</a:t>
                      </a:r>
                      <a:endParaRPr lang="en-GB" dirty="0"/>
                    </a:p>
                  </a:txBody>
                  <a:tcPr/>
                </a:tc>
                <a:tc>
                  <a:txBody>
                    <a:bodyPr/>
                    <a:lstStyle/>
                    <a:p>
                      <a:pPr algn="ctr"/>
                      <a:r>
                        <a:rPr lang="en-US" dirty="0"/>
                        <a:t>Item</a:t>
                      </a:r>
                      <a:endParaRPr lang="en-GB" dirty="0"/>
                    </a:p>
                  </a:txBody>
                  <a:tcPr/>
                </a:tc>
                <a:tc>
                  <a:txBody>
                    <a:bodyPr/>
                    <a:lstStyle/>
                    <a:p>
                      <a:pPr algn="ctr"/>
                      <a:r>
                        <a:rPr lang="en-US" dirty="0"/>
                        <a:t>Local Production (MT)</a:t>
                      </a:r>
                      <a:endParaRPr lang="en-GB" dirty="0"/>
                    </a:p>
                  </a:txBody>
                  <a:tcPr/>
                </a:tc>
                <a:tc>
                  <a:txBody>
                    <a:bodyPr/>
                    <a:lstStyle/>
                    <a:p>
                      <a:pPr algn="ctr"/>
                      <a:r>
                        <a:rPr lang="en-US" dirty="0"/>
                        <a:t>Demand (MT)</a:t>
                      </a:r>
                      <a:endParaRPr lang="en-GB" dirty="0"/>
                    </a:p>
                  </a:txBody>
                  <a:tcPr/>
                </a:tc>
                <a:tc>
                  <a:txBody>
                    <a:bodyPr/>
                    <a:lstStyle/>
                    <a:p>
                      <a:pPr algn="ctr"/>
                      <a:r>
                        <a:rPr lang="en-US" dirty="0"/>
                        <a:t>Shortfall/ Gap (MT)</a:t>
                      </a:r>
                      <a:endParaRPr lang="en-GB" dirty="0"/>
                    </a:p>
                  </a:txBody>
                  <a:tcPr/>
                </a:tc>
                <a:extLst>
                  <a:ext uri="{0D108BD9-81ED-4DB2-BD59-A6C34878D82A}">
                    <a16:rowId xmlns:a16="http://schemas.microsoft.com/office/drawing/2014/main" val="10000"/>
                  </a:ext>
                </a:extLst>
              </a:tr>
              <a:tr h="346615">
                <a:tc>
                  <a:txBody>
                    <a:bodyPr/>
                    <a:lstStyle/>
                    <a:p>
                      <a:pPr algn="ctr"/>
                      <a:r>
                        <a:rPr lang="en-US" dirty="0"/>
                        <a:t>1.</a:t>
                      </a:r>
                      <a:endParaRPr lang="en-GB" dirty="0"/>
                    </a:p>
                  </a:txBody>
                  <a:tcPr/>
                </a:tc>
                <a:tc>
                  <a:txBody>
                    <a:bodyPr/>
                    <a:lstStyle/>
                    <a:p>
                      <a:r>
                        <a:rPr lang="en-US" dirty="0"/>
                        <a:t>Rice</a:t>
                      </a:r>
                      <a:endParaRPr lang="en-GB" dirty="0"/>
                    </a:p>
                  </a:txBody>
                  <a:tcPr/>
                </a:tc>
                <a:tc>
                  <a:txBody>
                    <a:bodyPr/>
                    <a:lstStyle/>
                    <a:p>
                      <a:pPr algn="ctr"/>
                      <a:r>
                        <a:rPr lang="en-US" dirty="0"/>
                        <a:t>63,900</a:t>
                      </a:r>
                      <a:endParaRPr lang="en-GB" dirty="0"/>
                    </a:p>
                  </a:txBody>
                  <a:tcPr/>
                </a:tc>
                <a:tc>
                  <a:txBody>
                    <a:bodyPr/>
                    <a:lstStyle/>
                    <a:p>
                      <a:pPr algn="ctr"/>
                      <a:r>
                        <a:rPr lang="en-US" dirty="0"/>
                        <a:t>4,200,000</a:t>
                      </a:r>
                      <a:endParaRPr lang="en-GB" dirty="0"/>
                    </a:p>
                  </a:txBody>
                  <a:tcPr/>
                </a:tc>
                <a:tc>
                  <a:txBody>
                    <a:bodyPr/>
                    <a:lstStyle/>
                    <a:p>
                      <a:pPr algn="ctr"/>
                      <a:r>
                        <a:rPr lang="en-US" dirty="0"/>
                        <a:t>4,136,100</a:t>
                      </a:r>
                      <a:endParaRPr lang="en-GB" dirty="0"/>
                    </a:p>
                  </a:txBody>
                  <a:tcPr/>
                </a:tc>
                <a:extLst>
                  <a:ext uri="{0D108BD9-81ED-4DB2-BD59-A6C34878D82A}">
                    <a16:rowId xmlns:a16="http://schemas.microsoft.com/office/drawing/2014/main" val="10001"/>
                  </a:ext>
                </a:extLst>
              </a:tr>
              <a:tr h="346615">
                <a:tc>
                  <a:txBody>
                    <a:bodyPr/>
                    <a:lstStyle/>
                    <a:p>
                      <a:pPr algn="ctr"/>
                      <a:r>
                        <a:rPr lang="en-US" dirty="0"/>
                        <a:t>2.</a:t>
                      </a:r>
                      <a:endParaRPr lang="en-GB" dirty="0"/>
                    </a:p>
                  </a:txBody>
                  <a:tcPr/>
                </a:tc>
                <a:tc>
                  <a:txBody>
                    <a:bodyPr/>
                    <a:lstStyle/>
                    <a:p>
                      <a:r>
                        <a:rPr lang="en-US" dirty="0"/>
                        <a:t>Cassava</a:t>
                      </a:r>
                      <a:endParaRPr lang="en-GB" dirty="0"/>
                    </a:p>
                  </a:txBody>
                  <a:tcPr/>
                </a:tc>
                <a:tc>
                  <a:txBody>
                    <a:bodyPr/>
                    <a:lstStyle/>
                    <a:p>
                      <a:pPr algn="ctr"/>
                      <a:r>
                        <a:rPr lang="en-US" dirty="0"/>
                        <a:t>1,470,040</a:t>
                      </a:r>
                      <a:endParaRPr lang="en-GB" dirty="0"/>
                    </a:p>
                  </a:txBody>
                  <a:tcPr/>
                </a:tc>
                <a:tc>
                  <a:txBody>
                    <a:bodyPr/>
                    <a:lstStyle/>
                    <a:p>
                      <a:pPr algn="ctr"/>
                      <a:r>
                        <a:rPr lang="en-US" dirty="0"/>
                        <a:t>10,500,000</a:t>
                      </a:r>
                      <a:endParaRPr lang="en-GB" dirty="0"/>
                    </a:p>
                  </a:txBody>
                  <a:tcPr/>
                </a:tc>
                <a:tc>
                  <a:txBody>
                    <a:bodyPr/>
                    <a:lstStyle/>
                    <a:p>
                      <a:pPr algn="ctr"/>
                      <a:r>
                        <a:rPr lang="en-US" dirty="0"/>
                        <a:t>9,030,000</a:t>
                      </a:r>
                      <a:endParaRPr lang="en-GB" dirty="0"/>
                    </a:p>
                  </a:txBody>
                  <a:tcPr/>
                </a:tc>
                <a:extLst>
                  <a:ext uri="{0D108BD9-81ED-4DB2-BD59-A6C34878D82A}">
                    <a16:rowId xmlns:a16="http://schemas.microsoft.com/office/drawing/2014/main" val="10002"/>
                  </a:ext>
                </a:extLst>
              </a:tr>
              <a:tr h="346615">
                <a:tc>
                  <a:txBody>
                    <a:bodyPr/>
                    <a:lstStyle/>
                    <a:p>
                      <a:pPr algn="ctr"/>
                      <a:r>
                        <a:rPr lang="en-US" dirty="0"/>
                        <a:t>3.</a:t>
                      </a:r>
                      <a:endParaRPr lang="en-GB" dirty="0"/>
                    </a:p>
                  </a:txBody>
                  <a:tcPr/>
                </a:tc>
                <a:tc>
                  <a:txBody>
                    <a:bodyPr/>
                    <a:lstStyle/>
                    <a:p>
                      <a:r>
                        <a:rPr lang="en-US" dirty="0"/>
                        <a:t>Yam</a:t>
                      </a:r>
                      <a:endParaRPr lang="en-GB" dirty="0"/>
                    </a:p>
                  </a:txBody>
                  <a:tcPr/>
                </a:tc>
                <a:tc>
                  <a:txBody>
                    <a:bodyPr/>
                    <a:lstStyle/>
                    <a:p>
                      <a:pPr algn="ctr"/>
                      <a:r>
                        <a:rPr lang="en-US" dirty="0"/>
                        <a:t>90</a:t>
                      </a:r>
                      <a:endParaRPr lang="en-GB" dirty="0"/>
                    </a:p>
                  </a:txBody>
                  <a:tcPr/>
                </a:tc>
                <a:tc>
                  <a:txBody>
                    <a:bodyPr/>
                    <a:lstStyle/>
                    <a:p>
                      <a:pPr algn="ctr"/>
                      <a:r>
                        <a:rPr lang="en-US" dirty="0"/>
                        <a:t>250,000</a:t>
                      </a:r>
                      <a:endParaRPr lang="en-GB" dirty="0"/>
                    </a:p>
                  </a:txBody>
                  <a:tcPr/>
                </a:tc>
                <a:tc>
                  <a:txBody>
                    <a:bodyPr/>
                    <a:lstStyle/>
                    <a:p>
                      <a:pPr algn="ctr"/>
                      <a:r>
                        <a:rPr lang="en-US" dirty="0"/>
                        <a:t>249,910</a:t>
                      </a:r>
                      <a:endParaRPr lang="en-GB" dirty="0"/>
                    </a:p>
                  </a:txBody>
                  <a:tcPr/>
                </a:tc>
                <a:extLst>
                  <a:ext uri="{0D108BD9-81ED-4DB2-BD59-A6C34878D82A}">
                    <a16:rowId xmlns:a16="http://schemas.microsoft.com/office/drawing/2014/main" val="10003"/>
                  </a:ext>
                </a:extLst>
              </a:tr>
              <a:tr h="346615">
                <a:tc>
                  <a:txBody>
                    <a:bodyPr/>
                    <a:lstStyle/>
                    <a:p>
                      <a:pPr algn="ctr"/>
                      <a:r>
                        <a:rPr lang="en-US" dirty="0"/>
                        <a:t>4.</a:t>
                      </a:r>
                      <a:endParaRPr lang="en-GB" dirty="0"/>
                    </a:p>
                  </a:txBody>
                  <a:tcPr/>
                </a:tc>
                <a:tc>
                  <a:txBody>
                    <a:bodyPr/>
                    <a:lstStyle/>
                    <a:p>
                      <a:r>
                        <a:rPr lang="en-US" dirty="0"/>
                        <a:t>Tomato</a:t>
                      </a:r>
                      <a:endParaRPr lang="en-GB" dirty="0"/>
                    </a:p>
                  </a:txBody>
                  <a:tcPr/>
                </a:tc>
                <a:tc>
                  <a:txBody>
                    <a:bodyPr/>
                    <a:lstStyle/>
                    <a:p>
                      <a:pPr algn="ctr"/>
                      <a:r>
                        <a:rPr lang="en-US" dirty="0"/>
                        <a:t>29,980</a:t>
                      </a:r>
                      <a:endParaRPr lang="en-GB" dirty="0"/>
                    </a:p>
                  </a:txBody>
                  <a:tcPr/>
                </a:tc>
                <a:tc>
                  <a:txBody>
                    <a:bodyPr/>
                    <a:lstStyle/>
                    <a:p>
                      <a:pPr algn="ctr"/>
                      <a:r>
                        <a:rPr lang="en-US" dirty="0"/>
                        <a:t>700,000</a:t>
                      </a:r>
                      <a:endParaRPr lang="en-GB" dirty="0"/>
                    </a:p>
                  </a:txBody>
                  <a:tcPr/>
                </a:tc>
                <a:tc>
                  <a:txBody>
                    <a:bodyPr/>
                    <a:lstStyle/>
                    <a:p>
                      <a:pPr algn="ctr"/>
                      <a:r>
                        <a:rPr lang="en-US" dirty="0"/>
                        <a:t>670,020</a:t>
                      </a:r>
                      <a:endParaRPr lang="en-GB" dirty="0"/>
                    </a:p>
                  </a:txBody>
                  <a:tcPr/>
                </a:tc>
                <a:extLst>
                  <a:ext uri="{0D108BD9-81ED-4DB2-BD59-A6C34878D82A}">
                    <a16:rowId xmlns:a16="http://schemas.microsoft.com/office/drawing/2014/main" val="10004"/>
                  </a:ext>
                </a:extLst>
              </a:tr>
              <a:tr h="346615">
                <a:tc>
                  <a:txBody>
                    <a:bodyPr/>
                    <a:lstStyle/>
                    <a:p>
                      <a:pPr algn="ctr"/>
                      <a:r>
                        <a:rPr lang="en-US" dirty="0"/>
                        <a:t>5.</a:t>
                      </a:r>
                      <a:endParaRPr lang="en-GB" dirty="0"/>
                    </a:p>
                  </a:txBody>
                  <a:tcPr/>
                </a:tc>
                <a:tc>
                  <a:txBody>
                    <a:bodyPr/>
                    <a:lstStyle/>
                    <a:p>
                      <a:r>
                        <a:rPr lang="en-US" dirty="0"/>
                        <a:t>Cowpea</a:t>
                      </a:r>
                      <a:endParaRPr lang="en-GB" dirty="0"/>
                    </a:p>
                  </a:txBody>
                  <a:tcPr/>
                </a:tc>
                <a:tc>
                  <a:txBody>
                    <a:bodyPr/>
                    <a:lstStyle/>
                    <a:p>
                      <a:pPr algn="ctr"/>
                      <a:r>
                        <a:rPr lang="en-US" dirty="0"/>
                        <a:t>1,480</a:t>
                      </a:r>
                      <a:endParaRPr lang="en-GB" dirty="0"/>
                    </a:p>
                  </a:txBody>
                  <a:tcPr/>
                </a:tc>
                <a:tc>
                  <a:txBody>
                    <a:bodyPr/>
                    <a:lstStyle/>
                    <a:p>
                      <a:pPr algn="ctr"/>
                      <a:r>
                        <a:rPr lang="en-US" dirty="0"/>
                        <a:t>315,000</a:t>
                      </a:r>
                      <a:endParaRPr lang="en-GB" dirty="0"/>
                    </a:p>
                  </a:txBody>
                  <a:tcPr/>
                </a:tc>
                <a:tc>
                  <a:txBody>
                    <a:bodyPr/>
                    <a:lstStyle/>
                    <a:p>
                      <a:pPr algn="ctr"/>
                      <a:r>
                        <a:rPr lang="en-US" dirty="0"/>
                        <a:t>313,520</a:t>
                      </a:r>
                      <a:endParaRPr lang="en-GB" dirty="0"/>
                    </a:p>
                  </a:txBody>
                  <a:tcPr/>
                </a:tc>
                <a:extLst>
                  <a:ext uri="{0D108BD9-81ED-4DB2-BD59-A6C34878D82A}">
                    <a16:rowId xmlns:a16="http://schemas.microsoft.com/office/drawing/2014/main" val="10005"/>
                  </a:ext>
                </a:extLst>
              </a:tr>
              <a:tr h="346615">
                <a:tc>
                  <a:txBody>
                    <a:bodyPr/>
                    <a:lstStyle/>
                    <a:p>
                      <a:pPr algn="ctr"/>
                      <a:r>
                        <a:rPr lang="en-US" dirty="0"/>
                        <a:t>6.</a:t>
                      </a:r>
                      <a:endParaRPr lang="en-GB" dirty="0"/>
                    </a:p>
                  </a:txBody>
                  <a:tcPr/>
                </a:tc>
                <a:tc>
                  <a:txBody>
                    <a:bodyPr/>
                    <a:lstStyle/>
                    <a:p>
                      <a:r>
                        <a:rPr lang="en-US" dirty="0"/>
                        <a:t>Maize</a:t>
                      </a:r>
                      <a:endParaRPr lang="en-GB" dirty="0"/>
                    </a:p>
                  </a:txBody>
                  <a:tcPr/>
                </a:tc>
                <a:tc>
                  <a:txBody>
                    <a:bodyPr/>
                    <a:lstStyle/>
                    <a:p>
                      <a:pPr algn="ctr"/>
                      <a:r>
                        <a:rPr lang="en-US" dirty="0"/>
                        <a:t>188,340</a:t>
                      </a:r>
                      <a:endParaRPr lang="en-GB" dirty="0"/>
                    </a:p>
                  </a:txBody>
                  <a:tcPr/>
                </a:tc>
                <a:tc>
                  <a:txBody>
                    <a:bodyPr/>
                    <a:lstStyle/>
                    <a:p>
                      <a:pPr algn="ctr"/>
                      <a:r>
                        <a:rPr lang="en-US" dirty="0"/>
                        <a:t>660,000</a:t>
                      </a:r>
                      <a:endParaRPr lang="en-GB" dirty="0"/>
                    </a:p>
                  </a:txBody>
                  <a:tcPr/>
                </a:tc>
                <a:tc>
                  <a:txBody>
                    <a:bodyPr/>
                    <a:lstStyle/>
                    <a:p>
                      <a:pPr algn="ctr"/>
                      <a:r>
                        <a:rPr lang="en-US" dirty="0"/>
                        <a:t>471,660</a:t>
                      </a:r>
                      <a:endParaRPr lang="en-GB" dirty="0"/>
                    </a:p>
                  </a:txBody>
                  <a:tcPr/>
                </a:tc>
                <a:extLst>
                  <a:ext uri="{0D108BD9-81ED-4DB2-BD59-A6C34878D82A}">
                    <a16:rowId xmlns:a16="http://schemas.microsoft.com/office/drawing/2014/main" val="10006"/>
                  </a:ext>
                </a:extLst>
              </a:tr>
              <a:tr h="346615">
                <a:tc>
                  <a:txBody>
                    <a:bodyPr/>
                    <a:lstStyle/>
                    <a:p>
                      <a:pPr algn="ctr"/>
                      <a:r>
                        <a:rPr lang="en-US" dirty="0"/>
                        <a:t>7.</a:t>
                      </a:r>
                      <a:endParaRPr lang="en-GB" dirty="0"/>
                    </a:p>
                  </a:txBody>
                  <a:tcPr/>
                </a:tc>
                <a:tc>
                  <a:txBody>
                    <a:bodyPr/>
                    <a:lstStyle/>
                    <a:p>
                      <a:r>
                        <a:rPr lang="en-US" dirty="0"/>
                        <a:t>Coconut</a:t>
                      </a:r>
                      <a:endParaRPr lang="en-GB" dirty="0"/>
                    </a:p>
                  </a:txBody>
                  <a:tcPr/>
                </a:tc>
                <a:tc>
                  <a:txBody>
                    <a:bodyPr/>
                    <a:lstStyle/>
                    <a:p>
                      <a:pPr algn="ctr"/>
                      <a:r>
                        <a:rPr lang="en-US" dirty="0"/>
                        <a:t>182,000</a:t>
                      </a:r>
                      <a:endParaRPr lang="en-GB" dirty="0"/>
                    </a:p>
                  </a:txBody>
                  <a:tcPr/>
                </a:tc>
                <a:tc>
                  <a:txBody>
                    <a:bodyPr/>
                    <a:lstStyle/>
                    <a:p>
                      <a:pPr algn="ctr"/>
                      <a:r>
                        <a:rPr lang="en-US" dirty="0"/>
                        <a:t>378,000</a:t>
                      </a:r>
                      <a:endParaRPr lang="en-GB" dirty="0"/>
                    </a:p>
                  </a:txBody>
                  <a:tcPr/>
                </a:tc>
                <a:tc>
                  <a:txBody>
                    <a:bodyPr/>
                    <a:lstStyle/>
                    <a:p>
                      <a:pPr algn="ctr"/>
                      <a:r>
                        <a:rPr lang="en-US" dirty="0"/>
                        <a:t>103,500</a:t>
                      </a:r>
                      <a:endParaRPr lang="en-GB" dirty="0"/>
                    </a:p>
                  </a:txBody>
                  <a:tcPr/>
                </a:tc>
                <a:extLst>
                  <a:ext uri="{0D108BD9-81ED-4DB2-BD59-A6C34878D82A}">
                    <a16:rowId xmlns:a16="http://schemas.microsoft.com/office/drawing/2014/main" val="10007"/>
                  </a:ext>
                </a:extLst>
              </a:tr>
              <a:tr h="346615">
                <a:tc>
                  <a:txBody>
                    <a:bodyPr/>
                    <a:lstStyle/>
                    <a:p>
                      <a:pPr algn="ctr"/>
                      <a:r>
                        <a:rPr lang="en-US" dirty="0"/>
                        <a:t>8.</a:t>
                      </a:r>
                      <a:endParaRPr lang="en-GB" dirty="0"/>
                    </a:p>
                  </a:txBody>
                  <a:tcPr/>
                </a:tc>
                <a:tc>
                  <a:txBody>
                    <a:bodyPr/>
                    <a:lstStyle/>
                    <a:p>
                      <a:r>
                        <a:rPr lang="en-US" dirty="0"/>
                        <a:t>Beef</a:t>
                      </a:r>
                      <a:endParaRPr lang="en-GB" dirty="0"/>
                    </a:p>
                  </a:txBody>
                  <a:tcPr/>
                </a:tc>
                <a:tc>
                  <a:txBody>
                    <a:bodyPr/>
                    <a:lstStyle/>
                    <a:p>
                      <a:pPr algn="ctr"/>
                      <a:r>
                        <a:rPr lang="en-US" dirty="0"/>
                        <a:t>280,800 (Processed)</a:t>
                      </a:r>
                      <a:endParaRPr lang="en-GB" dirty="0"/>
                    </a:p>
                  </a:txBody>
                  <a:tcPr/>
                </a:tc>
                <a:tc>
                  <a:txBody>
                    <a:bodyPr/>
                    <a:lstStyle/>
                    <a:p>
                      <a:pPr algn="ctr"/>
                      <a:r>
                        <a:rPr lang="en-US" dirty="0"/>
                        <a:t>343,200</a:t>
                      </a:r>
                      <a:endParaRPr lang="en-GB" dirty="0"/>
                    </a:p>
                  </a:txBody>
                  <a:tcPr/>
                </a:tc>
                <a:tc>
                  <a:txBody>
                    <a:bodyPr/>
                    <a:lstStyle/>
                    <a:p>
                      <a:pPr algn="ctr"/>
                      <a:r>
                        <a:rPr lang="en-US" dirty="0"/>
                        <a:t>51,168</a:t>
                      </a:r>
                      <a:endParaRPr lang="en-GB" dirty="0"/>
                    </a:p>
                  </a:txBody>
                  <a:tcPr/>
                </a:tc>
                <a:extLst>
                  <a:ext uri="{0D108BD9-81ED-4DB2-BD59-A6C34878D82A}">
                    <a16:rowId xmlns:a16="http://schemas.microsoft.com/office/drawing/2014/main" val="10008"/>
                  </a:ext>
                </a:extLst>
              </a:tr>
              <a:tr h="346615">
                <a:tc>
                  <a:txBody>
                    <a:bodyPr/>
                    <a:lstStyle/>
                    <a:p>
                      <a:pPr algn="ctr"/>
                      <a:r>
                        <a:rPr lang="en-US" dirty="0"/>
                        <a:t>9.</a:t>
                      </a:r>
                      <a:endParaRPr lang="en-GB" dirty="0"/>
                    </a:p>
                  </a:txBody>
                  <a:tcPr/>
                </a:tc>
                <a:tc>
                  <a:txBody>
                    <a:bodyPr/>
                    <a:lstStyle/>
                    <a:p>
                      <a:r>
                        <a:rPr lang="en-US" dirty="0"/>
                        <a:t>Mutton</a:t>
                      </a:r>
                      <a:endParaRPr lang="en-GB" dirty="0"/>
                    </a:p>
                  </a:txBody>
                  <a:tcPr/>
                </a:tc>
                <a:tc>
                  <a:txBody>
                    <a:bodyPr/>
                    <a:lstStyle/>
                    <a:p>
                      <a:pPr algn="ctr"/>
                      <a:r>
                        <a:rPr lang="en-US" dirty="0"/>
                        <a:t>11,232</a:t>
                      </a:r>
                      <a:endParaRPr lang="en-GB" dirty="0"/>
                    </a:p>
                  </a:txBody>
                  <a:tcPr/>
                </a:tc>
                <a:tc>
                  <a:txBody>
                    <a:bodyPr/>
                    <a:lstStyle/>
                    <a:p>
                      <a:pPr algn="ctr"/>
                      <a:endParaRPr lang="en-GB" dirty="0"/>
                    </a:p>
                  </a:txBody>
                  <a:tcPr/>
                </a:tc>
                <a:tc>
                  <a:txBody>
                    <a:bodyPr/>
                    <a:lstStyle/>
                    <a:p>
                      <a:pPr algn="ctr"/>
                      <a:endParaRPr lang="en-GB" dirty="0"/>
                    </a:p>
                  </a:txBody>
                  <a:tcPr/>
                </a:tc>
                <a:extLst>
                  <a:ext uri="{0D108BD9-81ED-4DB2-BD59-A6C34878D82A}">
                    <a16:rowId xmlns:a16="http://schemas.microsoft.com/office/drawing/2014/main" val="10009"/>
                  </a:ext>
                </a:extLst>
              </a:tr>
              <a:tr h="346615">
                <a:tc>
                  <a:txBody>
                    <a:bodyPr/>
                    <a:lstStyle/>
                    <a:p>
                      <a:pPr algn="ctr"/>
                      <a:r>
                        <a:rPr lang="en-US" dirty="0"/>
                        <a:t>10.</a:t>
                      </a:r>
                      <a:endParaRPr lang="en-GB" dirty="0"/>
                    </a:p>
                  </a:txBody>
                  <a:tcPr/>
                </a:tc>
                <a:tc>
                  <a:txBody>
                    <a:bodyPr/>
                    <a:lstStyle/>
                    <a:p>
                      <a:r>
                        <a:rPr lang="en-US" dirty="0"/>
                        <a:t>Fish</a:t>
                      </a:r>
                      <a:endParaRPr lang="en-GB" dirty="0"/>
                    </a:p>
                  </a:txBody>
                  <a:tcPr/>
                </a:tc>
                <a:tc>
                  <a:txBody>
                    <a:bodyPr/>
                    <a:lstStyle/>
                    <a:p>
                      <a:pPr algn="ctr"/>
                      <a:r>
                        <a:rPr lang="en-US" dirty="0"/>
                        <a:t>155,262</a:t>
                      </a:r>
                      <a:endParaRPr lang="en-GB" dirty="0"/>
                    </a:p>
                  </a:txBody>
                  <a:tcPr/>
                </a:tc>
                <a:tc>
                  <a:txBody>
                    <a:bodyPr/>
                    <a:lstStyle/>
                    <a:p>
                      <a:pPr algn="ctr"/>
                      <a:r>
                        <a:rPr lang="en-US" dirty="0"/>
                        <a:t>374,000</a:t>
                      </a:r>
                      <a:endParaRPr lang="en-GB" dirty="0"/>
                    </a:p>
                  </a:txBody>
                  <a:tcPr/>
                </a:tc>
                <a:tc>
                  <a:txBody>
                    <a:bodyPr/>
                    <a:lstStyle/>
                    <a:p>
                      <a:pPr algn="ctr"/>
                      <a:r>
                        <a:rPr lang="en-US" dirty="0"/>
                        <a:t>218,738</a:t>
                      </a:r>
                      <a:endParaRPr lang="en-GB" dirty="0"/>
                    </a:p>
                  </a:txBody>
                  <a:tcPr/>
                </a:tc>
                <a:extLst>
                  <a:ext uri="{0D108BD9-81ED-4DB2-BD59-A6C34878D82A}">
                    <a16:rowId xmlns:a16="http://schemas.microsoft.com/office/drawing/2014/main" val="10010"/>
                  </a:ext>
                </a:extLst>
              </a:tr>
              <a:tr h="346615">
                <a:tc>
                  <a:txBody>
                    <a:bodyPr/>
                    <a:lstStyle/>
                    <a:p>
                      <a:pPr algn="ctr"/>
                      <a:r>
                        <a:rPr lang="en-US" dirty="0"/>
                        <a:t>11.</a:t>
                      </a:r>
                      <a:endParaRPr lang="en-GB" dirty="0"/>
                    </a:p>
                  </a:txBody>
                  <a:tcPr/>
                </a:tc>
                <a:tc>
                  <a:txBody>
                    <a:bodyPr/>
                    <a:lstStyle/>
                    <a:p>
                      <a:r>
                        <a:rPr lang="en-US" dirty="0"/>
                        <a:t>Poultry (Egg)</a:t>
                      </a:r>
                      <a:endParaRPr lang="en-GB" dirty="0"/>
                    </a:p>
                  </a:txBody>
                  <a:tcPr/>
                </a:tc>
                <a:tc>
                  <a:txBody>
                    <a:bodyPr/>
                    <a:lstStyle/>
                    <a:p>
                      <a:pPr algn="ctr"/>
                      <a:r>
                        <a:rPr lang="en-US" dirty="0"/>
                        <a:t>213.2</a:t>
                      </a:r>
                      <a:endParaRPr lang="en-GB" dirty="0"/>
                    </a:p>
                  </a:txBody>
                  <a:tcPr/>
                </a:tc>
                <a:tc>
                  <a:txBody>
                    <a:bodyPr/>
                    <a:lstStyle/>
                    <a:p>
                      <a:pPr algn="ctr"/>
                      <a:r>
                        <a:rPr lang="en-US" dirty="0"/>
                        <a:t>280</a:t>
                      </a:r>
                      <a:endParaRPr lang="en-GB" dirty="0"/>
                    </a:p>
                  </a:txBody>
                  <a:tcPr/>
                </a:tc>
                <a:tc>
                  <a:txBody>
                    <a:bodyPr/>
                    <a:lstStyle/>
                    <a:p>
                      <a:pPr algn="ctr"/>
                      <a:r>
                        <a:rPr lang="en-US" dirty="0"/>
                        <a:t>66.8</a:t>
                      </a:r>
                      <a:endParaRPr lang="en-GB" dirty="0"/>
                    </a:p>
                  </a:txBody>
                  <a:tcPr/>
                </a:tc>
                <a:extLst>
                  <a:ext uri="{0D108BD9-81ED-4DB2-BD59-A6C34878D82A}">
                    <a16:rowId xmlns:a16="http://schemas.microsoft.com/office/drawing/2014/main" val="10011"/>
                  </a:ext>
                </a:extLst>
              </a:tr>
              <a:tr h="346615">
                <a:tc>
                  <a:txBody>
                    <a:bodyPr/>
                    <a:lstStyle/>
                    <a:p>
                      <a:pPr algn="ctr"/>
                      <a:r>
                        <a:rPr lang="en-US" dirty="0"/>
                        <a:t>12.</a:t>
                      </a:r>
                      <a:endParaRPr lang="en-GB" dirty="0"/>
                    </a:p>
                  </a:txBody>
                  <a:tcPr/>
                </a:tc>
                <a:tc>
                  <a:txBody>
                    <a:bodyPr/>
                    <a:lstStyle/>
                    <a:p>
                      <a:r>
                        <a:rPr lang="en-US" dirty="0"/>
                        <a:t>Poultry (Broiler)</a:t>
                      </a:r>
                      <a:endParaRPr lang="en-GB" dirty="0"/>
                    </a:p>
                  </a:txBody>
                  <a:tcPr/>
                </a:tc>
                <a:tc>
                  <a:txBody>
                    <a:bodyPr/>
                    <a:lstStyle/>
                    <a:p>
                      <a:pPr algn="ctr"/>
                      <a:r>
                        <a:rPr lang="en-US" dirty="0"/>
                        <a:t>72,000</a:t>
                      </a:r>
                      <a:endParaRPr lang="en-GB" dirty="0"/>
                    </a:p>
                  </a:txBody>
                  <a:tcPr/>
                </a:tc>
                <a:tc>
                  <a:txBody>
                    <a:bodyPr/>
                    <a:lstStyle/>
                    <a:p>
                      <a:pPr algn="ctr"/>
                      <a:r>
                        <a:rPr lang="en-US" dirty="0"/>
                        <a:t>260,000</a:t>
                      </a:r>
                      <a:endParaRPr lang="en-GB" dirty="0"/>
                    </a:p>
                  </a:txBody>
                  <a:tcPr/>
                </a:tc>
                <a:tc>
                  <a:txBody>
                    <a:bodyPr/>
                    <a:lstStyle/>
                    <a:p>
                      <a:pPr algn="ctr"/>
                      <a:r>
                        <a:rPr lang="en-US" dirty="0"/>
                        <a:t>188,000</a:t>
                      </a:r>
                      <a:endParaRPr lang="en-GB" dirty="0"/>
                    </a:p>
                  </a:txBody>
                  <a:tcPr/>
                </a:tc>
                <a:extLst>
                  <a:ext uri="{0D108BD9-81ED-4DB2-BD59-A6C34878D82A}">
                    <a16:rowId xmlns:a16="http://schemas.microsoft.com/office/drawing/2014/main" val="10012"/>
                  </a:ext>
                </a:extLst>
              </a:tr>
              <a:tr h="346615">
                <a:tc>
                  <a:txBody>
                    <a:bodyPr/>
                    <a:lstStyle/>
                    <a:p>
                      <a:pPr algn="ctr"/>
                      <a:r>
                        <a:rPr lang="en-US" dirty="0"/>
                        <a:t>13.</a:t>
                      </a:r>
                      <a:endParaRPr lang="en-GB" dirty="0"/>
                    </a:p>
                  </a:txBody>
                  <a:tcPr/>
                </a:tc>
                <a:tc>
                  <a:txBody>
                    <a:bodyPr/>
                    <a:lstStyle/>
                    <a:p>
                      <a:r>
                        <a:rPr lang="en-US" dirty="0"/>
                        <a:t>Pig</a:t>
                      </a:r>
                      <a:endParaRPr lang="en-GB" dirty="0"/>
                    </a:p>
                  </a:txBody>
                  <a:tcPr/>
                </a:tc>
                <a:tc>
                  <a:txBody>
                    <a:bodyPr/>
                    <a:lstStyle/>
                    <a:p>
                      <a:pPr algn="ctr"/>
                      <a:r>
                        <a:rPr lang="en-US" dirty="0"/>
                        <a:t>6,190</a:t>
                      </a:r>
                      <a:endParaRPr lang="en-GB" dirty="0"/>
                    </a:p>
                  </a:txBody>
                  <a:tcPr/>
                </a:tc>
                <a:tc>
                  <a:txBody>
                    <a:bodyPr/>
                    <a:lstStyle/>
                    <a:p>
                      <a:pPr algn="ctr"/>
                      <a:r>
                        <a:rPr lang="en-US" dirty="0"/>
                        <a:t>123.4</a:t>
                      </a:r>
                      <a:endParaRPr lang="en-GB" dirty="0"/>
                    </a:p>
                  </a:txBody>
                  <a:tcPr/>
                </a:tc>
                <a:tc>
                  <a:txBody>
                    <a:bodyPr/>
                    <a:lstStyle/>
                    <a:p>
                      <a:pPr algn="ctr"/>
                      <a:r>
                        <a:rPr lang="en-US" dirty="0"/>
                        <a:t>(6,066.6)</a:t>
                      </a:r>
                      <a:endParaRPr lang="en-GB" dirty="0"/>
                    </a:p>
                  </a:txBody>
                  <a:tcPr/>
                </a:tc>
                <a:extLst>
                  <a:ext uri="{0D108BD9-81ED-4DB2-BD59-A6C34878D82A}">
                    <a16:rowId xmlns:a16="http://schemas.microsoft.com/office/drawing/2014/main" val="10013"/>
                  </a:ext>
                </a:extLst>
              </a:tr>
            </a:tbl>
          </a:graphicData>
        </a:graphic>
      </p:graphicFrame>
    </p:spTree>
    <p:extLst>
      <p:ext uri="{BB962C8B-B14F-4D97-AF65-F5344CB8AC3E}">
        <p14:creationId xmlns:p14="http://schemas.microsoft.com/office/powerpoint/2010/main" val="38640101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620688"/>
            <a:ext cx="8928992" cy="1066800"/>
          </a:xfrm>
        </p:spPr>
        <p:txBody>
          <a:bodyPr>
            <a:normAutofit/>
          </a:bodyPr>
          <a:lstStyle/>
          <a:p>
            <a:pPr algn="ctr"/>
            <a:r>
              <a:rPr lang="en-GB" sz="3200" dirty="0"/>
              <a:t>AGRICULTURAL PROFILE OF LAGOS STATE</a:t>
            </a:r>
            <a:br>
              <a:rPr lang="en-GB" sz="3200" dirty="0"/>
            </a:br>
            <a:endParaRPr lang="en-GB" sz="3200" dirty="0"/>
          </a:p>
        </p:txBody>
      </p:sp>
      <p:sp>
        <p:nvSpPr>
          <p:cNvPr id="4" name="Date Placeholder 3"/>
          <p:cNvSpPr>
            <a:spLocks noGrp="1"/>
          </p:cNvSpPr>
          <p:nvPr>
            <p:ph type="dt" sz="half" idx="10"/>
          </p:nvPr>
        </p:nvSpPr>
        <p:spPr/>
        <p:txBody>
          <a:bodyPr/>
          <a:lstStyle/>
          <a:p>
            <a:fld id="{3589025A-8D72-496D-9C89-A4048894F4BE}" type="datetime1">
              <a:rPr lang="en-GB" smtClean="0"/>
              <a:t>04/02/2020</a:t>
            </a:fld>
            <a:endParaRPr lang="en-GB"/>
          </a:p>
        </p:txBody>
      </p:sp>
      <p:sp>
        <p:nvSpPr>
          <p:cNvPr id="5" name="Slide Number Placeholder 4"/>
          <p:cNvSpPr>
            <a:spLocks noGrp="1"/>
          </p:cNvSpPr>
          <p:nvPr>
            <p:ph type="sldNum" sz="quarter" idx="12"/>
          </p:nvPr>
        </p:nvSpPr>
        <p:spPr/>
        <p:txBody>
          <a:bodyPr/>
          <a:lstStyle/>
          <a:p>
            <a:fld id="{8AEC5C4F-499E-411A-9708-CDB82511E420}" type="slidenum">
              <a:rPr lang="en-GB" smtClean="0"/>
              <a:t>9</a:t>
            </a:fld>
            <a:endParaRPr lang="en-GB"/>
          </a:p>
        </p:txBody>
      </p:sp>
      <p:sp>
        <p:nvSpPr>
          <p:cNvPr id="7" name="Rectangle 6">
            <a:extLst>
              <a:ext uri="{FF2B5EF4-FFF2-40B4-BE49-F238E27FC236}">
                <a16:creationId xmlns:a16="http://schemas.microsoft.com/office/drawing/2014/main" id="{6DD6C2FD-FBF5-4579-8F15-423CA8756871}"/>
              </a:ext>
            </a:extLst>
          </p:cNvPr>
          <p:cNvSpPr/>
          <p:nvPr/>
        </p:nvSpPr>
        <p:spPr>
          <a:xfrm>
            <a:off x="2148" y="1243781"/>
            <a:ext cx="9141851" cy="5262979"/>
          </a:xfrm>
          <a:prstGeom prst="rect">
            <a:avLst/>
          </a:prstGeom>
        </p:spPr>
        <p:txBody>
          <a:bodyPr wrap="square">
            <a:spAutoFit/>
          </a:bodyPr>
          <a:lstStyle/>
          <a:p>
            <a:r>
              <a:rPr lang="en-GB" sz="2400" b="1" dirty="0"/>
              <a:t>GEOGRAPHICAL DATA</a:t>
            </a:r>
          </a:p>
          <a:p>
            <a:r>
              <a:rPr lang="en-GB" sz="2400" dirty="0"/>
              <a:t>• Total Land Area of the State: 347,500 Hectares</a:t>
            </a:r>
          </a:p>
          <a:p>
            <a:r>
              <a:rPr lang="en-GB" sz="2400" dirty="0"/>
              <a:t>• Swamp and Water bodies: 75,755 Hectares</a:t>
            </a:r>
          </a:p>
          <a:p>
            <a:r>
              <a:rPr lang="en-GB" sz="2400" dirty="0"/>
              <a:t>• Cultivable Area in the State: 169,613 Hectares</a:t>
            </a:r>
          </a:p>
          <a:p>
            <a:r>
              <a:rPr lang="en-GB" sz="2400" dirty="0"/>
              <a:t>• Area under Cultivation: 50,884 Hectares</a:t>
            </a:r>
          </a:p>
          <a:p>
            <a:endParaRPr lang="en-GB" sz="2400" dirty="0"/>
          </a:p>
          <a:p>
            <a:r>
              <a:rPr lang="en-GB" sz="2400" dirty="0"/>
              <a:t>• </a:t>
            </a:r>
            <a:r>
              <a:rPr lang="en-GB" sz="2400" b="1" dirty="0"/>
              <a:t>AGRICULTURAL DEMOGRAPHY</a:t>
            </a:r>
          </a:p>
          <a:p>
            <a:r>
              <a:rPr lang="en-GB" sz="2400" dirty="0"/>
              <a:t>• 180km Atlantic Ocean coast line (Fishing, Coconut &amp; Tourism)</a:t>
            </a:r>
          </a:p>
          <a:p>
            <a:r>
              <a:rPr lang="en-GB" sz="2400" dirty="0"/>
              <a:t>• 6,500/Km</a:t>
            </a:r>
            <a:r>
              <a:rPr lang="en-GB" sz="2000" dirty="0"/>
              <a:t>2</a:t>
            </a:r>
            <a:r>
              <a:rPr lang="en-GB" sz="2400" dirty="0"/>
              <a:t> Population density</a:t>
            </a:r>
          </a:p>
          <a:p>
            <a:r>
              <a:rPr lang="en-GB" sz="2400" dirty="0"/>
              <a:t>• 45% rural dwellers</a:t>
            </a:r>
          </a:p>
          <a:p>
            <a:r>
              <a:rPr lang="en-GB" sz="2400" dirty="0"/>
              <a:t>• Agriculture employs 70% of rural population</a:t>
            </a:r>
          </a:p>
          <a:p>
            <a:r>
              <a:rPr lang="en-GB" sz="2400" dirty="0"/>
              <a:t>• Extension services supporting 350,000 farming families</a:t>
            </a:r>
          </a:p>
          <a:p>
            <a:r>
              <a:rPr lang="en-GB" sz="2400" dirty="0"/>
              <a:t>• Urban agriculture predominant in fish farming, horticulture and</a:t>
            </a:r>
          </a:p>
          <a:p>
            <a:r>
              <a:rPr lang="en-GB" sz="2400" dirty="0"/>
              <a:t>vegetable farming</a:t>
            </a:r>
          </a:p>
        </p:txBody>
      </p:sp>
    </p:spTree>
    <p:extLst>
      <p:ext uri="{BB962C8B-B14F-4D97-AF65-F5344CB8AC3E}">
        <p14:creationId xmlns:p14="http://schemas.microsoft.com/office/powerpoint/2010/main" val="150780159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Urban">
  <a:themeElements>
    <a:clrScheme name="Urban">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Urban">
      <a:majorFont>
        <a:latin typeface="Trebuchet MS"/>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eorgia"/>
        <a:ea typeface=""/>
        <a:cs typeface=""/>
        <a:font script="Jpan" typeface="HG明朝B"/>
        <a:font script="Hang" typeface="맑은 고딕"/>
        <a:font script="Hans" typeface="宋体"/>
        <a:font script="Hant" typeface="新細明體"/>
        <a:font script="Arab" typeface="Arial"/>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Urban">
      <a:fillStyleLst>
        <a:solidFill>
          <a:schemeClr val="phClr"/>
        </a:solidFill>
        <a:gradFill rotWithShape="1">
          <a:gsLst>
            <a:gs pos="0">
              <a:schemeClr val="phClr">
                <a:tint val="1000"/>
                <a:satMod val="255000"/>
              </a:schemeClr>
            </a:gs>
            <a:gs pos="55000">
              <a:schemeClr val="phClr">
                <a:tint val="12000"/>
                <a:satMod val="255000"/>
              </a:schemeClr>
            </a:gs>
            <a:gs pos="100000">
              <a:schemeClr val="phClr">
                <a:tint val="45000"/>
                <a:satMod val="250000"/>
              </a:schemeClr>
            </a:gs>
          </a:gsLst>
          <a:path path="circle">
            <a:fillToRect l="-40000" t="-90000" r="140000" b="190000"/>
          </a:path>
        </a:gradFill>
        <a:gradFill rotWithShape="1">
          <a:gsLst>
            <a:gs pos="0">
              <a:schemeClr val="phClr">
                <a:tint val="43000"/>
                <a:satMod val="165000"/>
              </a:schemeClr>
            </a:gs>
            <a:gs pos="55000">
              <a:schemeClr val="phClr">
                <a:tint val="83000"/>
                <a:satMod val="155000"/>
              </a:schemeClr>
            </a:gs>
            <a:gs pos="100000">
              <a:schemeClr val="phClr">
                <a:shade val="85000"/>
              </a:schemeClr>
            </a:gs>
          </a:gsLst>
          <a:path path="circle">
            <a:fillToRect l="-40000" t="-90000" r="140000" b="190000"/>
          </a:path>
        </a:gradFill>
      </a:fillStyleLst>
      <a:lnStyleLst>
        <a:ln w="9525" cap="flat" cmpd="sng" algn="ctr">
          <a:solidFill>
            <a:schemeClr val="phClr"/>
          </a:solidFill>
          <a:prstDash val="solid"/>
        </a:ln>
        <a:ln w="19050" cap="flat" cmpd="sng" algn="ctr">
          <a:solidFill>
            <a:schemeClr val="phClr"/>
          </a:solidFill>
          <a:prstDash val="solid"/>
        </a:ln>
        <a:ln w="31750" cap="flat" cmpd="sng" algn="ctr">
          <a:solidFill>
            <a:schemeClr val="phClr"/>
          </a:solidFill>
          <a:prstDash val="solid"/>
        </a:ln>
      </a:lnStyleLst>
      <a:effectStyleLst>
        <a:effectStyle>
          <a:effectLst>
            <a:outerShdw blurRad="51500" dist="25400" dir="5400000" rotWithShape="0">
              <a:srgbClr val="000000">
                <a:alpha val="40000"/>
              </a:srgbClr>
            </a:outerShdw>
          </a:effectLst>
        </a:effectStyle>
        <a:effectStyle>
          <a:effectLst>
            <a:outerShdw blurRad="50800" dist="25400" dir="5400000" rotWithShape="0">
              <a:srgbClr val="000000">
                <a:alpha val="45000"/>
              </a:srgbClr>
            </a:outerShdw>
          </a:effectLst>
        </a:effectStyle>
        <a:effectStyle>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chemeClr val="phClr">
                <a:satMod val="115000"/>
              </a:schemeClr>
            </a:contourClr>
          </a:sp3d>
        </a:effectStyle>
      </a:effectStyleLst>
      <a:bgFillStyleLst>
        <a:solidFill>
          <a:schemeClr val="phClr"/>
        </a:solidFill>
        <a:gradFill rotWithShape="1">
          <a:gsLst>
            <a:gs pos="100000">
              <a:schemeClr val="phClr">
                <a:tint val="80000"/>
                <a:satMod val="250000"/>
              </a:schemeClr>
            </a:gs>
            <a:gs pos="60000">
              <a:schemeClr val="phClr">
                <a:shade val="38000"/>
                <a:satMod val="175000"/>
              </a:schemeClr>
            </a:gs>
            <a:gs pos="0">
              <a:schemeClr val="phClr">
                <a:shade val="30000"/>
                <a:satMod val="175000"/>
              </a:schemeClr>
            </a:gs>
          </a:gsLst>
          <a:lin ang="5400000" scaled="0"/>
        </a:gradFill>
        <a:blipFill>
          <a:blip xmlns:r="http://schemas.openxmlformats.org/officeDocument/2006/relationships" r:embed="rId1">
            <a:duotone>
              <a:schemeClr val="phClr">
                <a:shade val="48000"/>
              </a:schemeClr>
              <a:schemeClr val="phClr">
                <a:tint val="96000"/>
                <a:satMod val="150000"/>
              </a:schemeClr>
            </a:duotone>
          </a:blip>
          <a:tile tx="0" ty="0" sx="80000" sy="8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Urban</Template>
  <TotalTime>860</TotalTime>
  <Words>2306</Words>
  <Application>Microsoft Office PowerPoint</Application>
  <PresentationFormat>On-screen Show (4:3)</PresentationFormat>
  <Paragraphs>483</Paragraphs>
  <Slides>45</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45</vt:i4>
      </vt:variant>
    </vt:vector>
  </HeadingPairs>
  <TitlesOfParts>
    <vt:vector size="53" baseType="lpstr">
      <vt:lpstr>Arial</vt:lpstr>
      <vt:lpstr>Calibri</vt:lpstr>
      <vt:lpstr>Georgia</vt:lpstr>
      <vt:lpstr>Times New Roman</vt:lpstr>
      <vt:lpstr>Trebuchet MS</vt:lpstr>
      <vt:lpstr>Wingdings</vt:lpstr>
      <vt:lpstr>Wingdings 2</vt:lpstr>
      <vt:lpstr>Urban</vt:lpstr>
      <vt:lpstr>Generating Employment Opportunities Through Agriculture</vt:lpstr>
      <vt:lpstr>PowerPoint Presentation</vt:lpstr>
      <vt:lpstr>INTRODUCTION</vt:lpstr>
      <vt:lpstr>INTRODUCTION CONT’D   The Woes of Oil</vt:lpstr>
      <vt:lpstr>INTRODUCTION CONT’D</vt:lpstr>
      <vt:lpstr>INTRODUCTION CONT’D</vt:lpstr>
      <vt:lpstr>INTRODUCTION CONT’D</vt:lpstr>
      <vt:lpstr>Supply and Demand of Agricultural Produce in Lagos State</vt:lpstr>
      <vt:lpstr>AGRICULTURAL PROFILE OF LAGOS STATE </vt:lpstr>
      <vt:lpstr>COMPOSITION OF MAJOR FARMING ACTIVITIES IN LAGOS STATE</vt:lpstr>
      <vt:lpstr>Lagos State has a Vison that is part of the Sustainable Development Goals</vt:lpstr>
      <vt:lpstr>MoA Keys into the following Sustainable Development Goals</vt:lpstr>
      <vt:lpstr>PowerPoint Presentation</vt:lpstr>
      <vt:lpstr>POTENTIALS  </vt:lpstr>
      <vt:lpstr>Summary of Agricultural Opportunities and Potentials </vt:lpstr>
      <vt:lpstr>Direct relationship between poverty and unemployment </vt:lpstr>
      <vt:lpstr>PowerPoint Presentation</vt:lpstr>
      <vt:lpstr>Ladder of Opportunities   in the Poultry Value Chain </vt:lpstr>
      <vt:lpstr>PowerPoint Presentation</vt:lpstr>
      <vt:lpstr>PowerPoint Presentation</vt:lpstr>
      <vt:lpstr>PowerPoint Presentation</vt:lpstr>
      <vt:lpstr>Opportunities in the Poultry Value Chain:-</vt:lpstr>
      <vt:lpstr>Opportunities in Abattoirs &amp; Cattle Lairages</vt:lpstr>
      <vt:lpstr>Lagos Abattoir</vt:lpstr>
      <vt:lpstr>PowerPoint Presentation</vt:lpstr>
      <vt:lpstr>PowerPoint Presentation</vt:lpstr>
      <vt:lpstr>Opportunities in the Fish Value Chain</vt:lpstr>
      <vt:lpstr>Opportunities in the Fish Value Chain CONT’D</vt:lpstr>
      <vt:lpstr>Opportunities in the Fish Value Chain CONT’D</vt:lpstr>
      <vt:lpstr>Opportunities in the Rice Value Chain </vt:lpstr>
      <vt:lpstr>Rice Mill Operations</vt:lpstr>
      <vt:lpstr>Rice Mill Operations</vt:lpstr>
      <vt:lpstr>Cultivation of Crops in Greenhouses</vt:lpstr>
      <vt:lpstr>Multiplication of Improved planting materials</vt:lpstr>
      <vt:lpstr>PowerPoint Presentation</vt:lpstr>
      <vt:lpstr>PowerPoint Presentation</vt:lpstr>
      <vt:lpstr>Lagos Market (Future Project)</vt:lpstr>
      <vt:lpstr>Lagos Market (Future Project)</vt:lpstr>
      <vt:lpstr>MoA Impact on Sustainable Employment</vt:lpstr>
      <vt:lpstr>Social Impact</vt:lpstr>
      <vt:lpstr>Vocational Skill Programmes </vt:lpstr>
      <vt:lpstr>PowerPoint Presentation</vt:lpstr>
      <vt:lpstr>PowerPoint Presentation</vt:lpstr>
      <vt:lpstr>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Livestock Value Chain &amp; Careers Opportunities in Lagos State</dc:title>
  <dc:creator>user</dc:creator>
  <cp:lastModifiedBy>Abosede Alimi</cp:lastModifiedBy>
  <cp:revision>136</cp:revision>
  <dcterms:created xsi:type="dcterms:W3CDTF">2020-02-01T10:18:08Z</dcterms:created>
  <dcterms:modified xsi:type="dcterms:W3CDTF">2020-02-04T17:47:15Z</dcterms:modified>
</cp:coreProperties>
</file>